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User1" initials="U1"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1" d="100"/>
          <a:sy n="111" d="100"/>
        </p:scale>
        <p:origin x="-20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560771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XKQqgVlk0NQ" TargetMode="External"/><Relationship Id="rId4"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hyperlink" Target="https://www.washingtonpost.com/news/morning-mix/wp/2015/04/09/meet-the-man-whose-video-led-to-murder-charge-against-south-carolina-cop/?noredirect=on&amp;utm_term=.d39ad954bef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Th5z27ALj0I" TargetMode="External"/><Relationship Id="rId4"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hyperlink" Target="https://www.cnn.com/2018/05/16/us/investor-memphis-police-trnd/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hyperlink" Target="https://www.diversityinc.com/more-waffle-house-mayhem-black-male-in-prom-attire-choked-by-cop?utm_source=WhatCounts&amp;utm_medium=Email&amp;utm_campaign=wc-ip0511" TargetMode="External"/><Relationship Id="rId1" Type="http://schemas.openxmlformats.org/officeDocument/2006/relationships/slideLayout" Target="../slideLayouts/slideLayout6.xml"/><Relationship Id="rId2" Type="http://schemas.openxmlformats.org/officeDocument/2006/relationships/hyperlink" Target="http://www.youtube.com/watch?v=ziyqKEpPnY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wkWnLuTB1K8" TargetMode="External"/><Relationship Id="rId4"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hyperlink" Target="https://www.nytimes.com/2018/05/09/nyregion/yale-black-student-nap.html?action=click&amp;module=Trending&amp;pgtype=Article&amp;region=Footer&amp;contentCollection=Trend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P1T_RFhoEcs" TargetMode="Externa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NKezTT7qvwY" TargetMode="Externa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s://www.nbcnews.com/storyline/walter-scott-shooting/walter-scott-shooting-michael-slager-ex-officer-sentenced-20-years-n825006" TargetMode="External"/><Relationship Id="rId1" Type="http://schemas.openxmlformats.org/officeDocument/2006/relationships/slideLayout" Target="../slideLayouts/slideLayout3.xml"/><Relationship Id="rId2" Type="http://schemas.openxmlformats.org/officeDocument/2006/relationships/hyperlink" Target="http://www.youtube.com/watch?v=CVVtJf_RXe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mtconline.org/wp-content/uploads/2017/07/Santana-Initiative-FAQs-FINAL-071817.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mtconline.org/wp-content/uploads/2017/07/Santana-Initiative-FAQs-FINAL-071817.pdf" TargetMode="External"/><Relationship Id="rId3" Type="http://schemas.openxmlformats.org/officeDocument/2006/relationships/hyperlink" Target="http://www.mmtconlin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587925" y="90100"/>
            <a:ext cx="6077700" cy="1920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dk2"/>
                </a:solidFill>
              </a:rPr>
              <a:t>Santana Initiative’s </a:t>
            </a:r>
            <a:endParaRPr>
              <a:solidFill>
                <a:schemeClr val="dk2"/>
              </a:solidFill>
            </a:endParaRPr>
          </a:p>
          <a:p>
            <a:pPr marL="0" lvl="0" indent="0">
              <a:spcBef>
                <a:spcPts val="0"/>
              </a:spcBef>
              <a:spcAft>
                <a:spcPts val="0"/>
              </a:spcAft>
              <a:buNone/>
            </a:pPr>
            <a:r>
              <a:rPr lang="en">
                <a:solidFill>
                  <a:schemeClr val="dk2"/>
                </a:solidFill>
              </a:rPr>
              <a:t>Guide to Recording Video</a:t>
            </a:r>
            <a:endParaRPr>
              <a:solidFill>
                <a:schemeClr val="dk2"/>
              </a:solidFill>
            </a:endParaRPr>
          </a:p>
        </p:txBody>
      </p:sp>
      <p:sp>
        <p:nvSpPr>
          <p:cNvPr id="129" name="Google Shape;129;p13"/>
          <p:cNvSpPr txBox="1">
            <a:spLocks noGrp="1"/>
          </p:cNvSpPr>
          <p:nvPr>
            <p:ph type="subTitle" idx="1"/>
          </p:nvPr>
        </p:nvSpPr>
        <p:spPr>
          <a:xfrm>
            <a:off x="1044150" y="2948825"/>
            <a:ext cx="7055700" cy="10932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spcBef>
                <a:spcPts val="0"/>
              </a:spcBef>
              <a:spcAft>
                <a:spcPts val="0"/>
              </a:spcAft>
              <a:buNone/>
            </a:pPr>
            <a:r>
              <a:rPr lang="en" sz="2200" b="1"/>
              <a:t>Becoming Proficient in Using Mobile Video </a:t>
            </a:r>
            <a:endParaRPr sz="2200" b="1"/>
          </a:p>
          <a:p>
            <a:pPr marL="0" lvl="0" indent="0">
              <a:spcBef>
                <a:spcPts val="0"/>
              </a:spcBef>
              <a:spcAft>
                <a:spcPts val="0"/>
              </a:spcAft>
              <a:buNone/>
            </a:pPr>
            <a:r>
              <a:rPr lang="en" sz="2200" b="1">
                <a:solidFill>
                  <a:srgbClr val="000000"/>
                </a:solidFill>
              </a:rPr>
              <a:t>to Document Public Events Including </a:t>
            </a:r>
            <a:endParaRPr sz="2200" b="1">
              <a:solidFill>
                <a:srgbClr val="000000"/>
              </a:solidFill>
            </a:endParaRPr>
          </a:p>
          <a:p>
            <a:pPr marL="0" lvl="0" indent="0" rtl="0">
              <a:spcBef>
                <a:spcPts val="0"/>
              </a:spcBef>
              <a:spcAft>
                <a:spcPts val="0"/>
              </a:spcAft>
              <a:buNone/>
            </a:pPr>
            <a:r>
              <a:rPr lang="en" sz="2200" b="1">
                <a:solidFill>
                  <a:srgbClr val="000000"/>
                </a:solidFill>
              </a:rPr>
              <a:t>Voter Protection and Encounters with Law Enforcement</a:t>
            </a:r>
            <a:endParaRPr sz="2200" b="1">
              <a:solidFill>
                <a:srgbClr val="000000"/>
              </a:solidFill>
            </a:endParaRPr>
          </a:p>
        </p:txBody>
      </p:sp>
      <p:pic>
        <p:nvPicPr>
          <p:cNvPr id="130" name="Google Shape;130;p13"/>
          <p:cNvPicPr preferRelativeResize="0"/>
          <p:nvPr/>
        </p:nvPicPr>
        <p:blipFill>
          <a:blip r:embed="rId2">
            <a:alphaModFix/>
          </a:blip>
          <a:stretch>
            <a:fillRect/>
          </a:stretch>
        </p:blipFill>
        <p:spPr>
          <a:xfrm>
            <a:off x="7530667" y="4168425"/>
            <a:ext cx="1256557" cy="603150"/>
          </a:xfrm>
          <a:prstGeom prst="rect">
            <a:avLst/>
          </a:prstGeom>
          <a:noFill/>
          <a:ln>
            <a:noFill/>
          </a:ln>
          <a:effectLst>
            <a:outerShdw blurRad="57150" dist="19050" dir="5400000" algn="bl" rotWithShape="0">
              <a:schemeClr val="lt1">
                <a:alpha val="50000"/>
              </a:schemeClr>
            </a:outerShdw>
          </a:effectLst>
        </p:spPr>
      </p:pic>
      <p:sp>
        <p:nvSpPr>
          <p:cNvPr id="131" name="Google Shape;131;p13"/>
          <p:cNvSpPr txBox="1"/>
          <p:nvPr/>
        </p:nvSpPr>
        <p:spPr>
          <a:xfrm>
            <a:off x="2290675" y="4520775"/>
            <a:ext cx="4672200" cy="32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000">
                <a:solidFill>
                  <a:schemeClr val="lt1"/>
                </a:solidFill>
              </a:rPr>
              <a:t>By the Multicultural Media, Telecom and Internet Council</a:t>
            </a:r>
            <a:endParaRPr sz="1000">
              <a:solidFill>
                <a:schemeClr val="lt1"/>
              </a:solidFill>
            </a:endParaRPr>
          </a:p>
        </p:txBody>
      </p:sp>
      <p:grpSp>
        <p:nvGrpSpPr>
          <p:cNvPr id="132" name="Google Shape;132;p13"/>
          <p:cNvGrpSpPr/>
          <p:nvPr/>
        </p:nvGrpSpPr>
        <p:grpSpPr>
          <a:xfrm>
            <a:off x="483580" y="1729251"/>
            <a:ext cx="8133979" cy="1093164"/>
            <a:chOff x="1478025" y="3095218"/>
            <a:chExt cx="6165375" cy="828657"/>
          </a:xfrm>
        </p:grpSpPr>
        <p:pic>
          <p:nvPicPr>
            <p:cNvPr id="133" name="Google Shape;133;p13"/>
            <p:cNvPicPr preferRelativeResize="0"/>
            <p:nvPr/>
          </p:nvPicPr>
          <p:blipFill>
            <a:blip r:embed="rId3">
              <a:alphaModFix amt="90000"/>
            </a:blip>
            <a:stretch>
              <a:fillRect/>
            </a:stretch>
          </p:blipFill>
          <p:spPr>
            <a:xfrm>
              <a:off x="1478025" y="3095225"/>
              <a:ext cx="1096111" cy="824275"/>
            </a:xfrm>
            <a:prstGeom prst="rect">
              <a:avLst/>
            </a:prstGeom>
            <a:noFill/>
            <a:ln>
              <a:noFill/>
            </a:ln>
            <a:effectLst>
              <a:outerShdw blurRad="57150" dist="19050" dir="5400000" algn="bl" rotWithShape="0">
                <a:srgbClr val="000000">
                  <a:alpha val="50000"/>
                </a:srgbClr>
              </a:outerShdw>
            </a:effectLst>
          </p:spPr>
        </p:pic>
        <p:pic>
          <p:nvPicPr>
            <p:cNvPr id="134" name="Google Shape;134;p13"/>
            <p:cNvPicPr preferRelativeResize="0"/>
            <p:nvPr/>
          </p:nvPicPr>
          <p:blipFill>
            <a:blip r:embed="rId4">
              <a:alphaModFix amt="90000"/>
            </a:blip>
            <a:stretch>
              <a:fillRect/>
            </a:stretch>
          </p:blipFill>
          <p:spPr>
            <a:xfrm>
              <a:off x="5285169" y="3095225"/>
              <a:ext cx="1096100" cy="825515"/>
            </a:xfrm>
            <a:prstGeom prst="rect">
              <a:avLst/>
            </a:prstGeom>
            <a:noFill/>
            <a:ln>
              <a:noFill/>
            </a:ln>
            <a:effectLst>
              <a:outerShdw blurRad="57150" dist="19050" dir="5400000" algn="bl" rotWithShape="0">
                <a:srgbClr val="000000">
                  <a:alpha val="50000"/>
                </a:srgbClr>
              </a:outerShdw>
            </a:effectLst>
          </p:spPr>
        </p:pic>
        <p:pic>
          <p:nvPicPr>
            <p:cNvPr id="135" name="Google Shape;135;p13"/>
            <p:cNvPicPr preferRelativeResize="0"/>
            <p:nvPr/>
          </p:nvPicPr>
          <p:blipFill>
            <a:blip r:embed="rId5">
              <a:alphaModFix amt="90000"/>
            </a:blip>
            <a:stretch>
              <a:fillRect/>
            </a:stretch>
          </p:blipFill>
          <p:spPr>
            <a:xfrm>
              <a:off x="2740150" y="3095218"/>
              <a:ext cx="1096100" cy="828652"/>
            </a:xfrm>
            <a:prstGeom prst="rect">
              <a:avLst/>
            </a:prstGeom>
            <a:noFill/>
            <a:ln>
              <a:noFill/>
            </a:ln>
            <a:effectLst>
              <a:outerShdw blurRad="57150" dist="19050" dir="5400000" algn="bl" rotWithShape="0">
                <a:srgbClr val="000000">
                  <a:alpha val="50000"/>
                </a:srgbClr>
              </a:outerShdw>
            </a:effectLst>
          </p:spPr>
        </p:pic>
        <p:pic>
          <p:nvPicPr>
            <p:cNvPr id="136" name="Google Shape;136;p13"/>
            <p:cNvPicPr preferRelativeResize="0"/>
            <p:nvPr/>
          </p:nvPicPr>
          <p:blipFill>
            <a:blip r:embed="rId6">
              <a:alphaModFix amt="90000"/>
            </a:blip>
            <a:stretch>
              <a:fillRect/>
            </a:stretch>
          </p:blipFill>
          <p:spPr>
            <a:xfrm>
              <a:off x="4002275" y="3095225"/>
              <a:ext cx="1116876" cy="828650"/>
            </a:xfrm>
            <a:prstGeom prst="rect">
              <a:avLst/>
            </a:prstGeom>
            <a:noFill/>
            <a:ln>
              <a:noFill/>
            </a:ln>
            <a:effectLst>
              <a:outerShdw blurRad="57150" dist="19050" dir="5400000" algn="bl" rotWithShape="0">
                <a:srgbClr val="000000">
                  <a:alpha val="50000"/>
                </a:srgbClr>
              </a:outerShdw>
            </a:effectLst>
          </p:spPr>
        </p:pic>
        <p:pic>
          <p:nvPicPr>
            <p:cNvPr id="137" name="Google Shape;137;p13"/>
            <p:cNvPicPr preferRelativeResize="0"/>
            <p:nvPr/>
          </p:nvPicPr>
          <p:blipFill>
            <a:blip r:embed="rId7">
              <a:alphaModFix amt="90000"/>
            </a:blip>
            <a:stretch>
              <a:fillRect/>
            </a:stretch>
          </p:blipFill>
          <p:spPr>
            <a:xfrm>
              <a:off x="6547300" y="3095225"/>
              <a:ext cx="1096100" cy="827650"/>
            </a:xfrm>
            <a:prstGeom prst="rect">
              <a:avLst/>
            </a:prstGeom>
            <a:noFill/>
            <a:ln>
              <a:noFill/>
            </a:ln>
            <a:effectLst>
              <a:outerShdw blurRad="57150" dist="19050" dir="5400000" algn="bl" rotWithShape="0">
                <a:srgbClr val="000000">
                  <a:alpha val="50000"/>
                </a:srgbClr>
              </a:outerShdw>
            </a:effec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1399600" y="2010750"/>
            <a:ext cx="6361200" cy="20583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Clr>
                <a:schemeClr val="dk2"/>
              </a:buClr>
              <a:buSzPts val="2000"/>
              <a:buFont typeface="Calibri"/>
              <a:buAutoNum type="arabicPeriod"/>
            </a:pPr>
            <a:r>
              <a:rPr lang="en" sz="2000" dirty="0">
                <a:solidFill>
                  <a:schemeClr val="dk2"/>
                </a:solidFill>
                <a:latin typeface="Calibri"/>
                <a:ea typeface="Calibri"/>
                <a:cs typeface="Calibri"/>
                <a:sym typeface="Calibri"/>
              </a:rPr>
              <a:t>Examples of Why We Should Record Confrontations</a:t>
            </a:r>
            <a:endParaRPr sz="2000"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AutoNum type="arabicPeriod"/>
            </a:pPr>
            <a:r>
              <a:rPr lang="en" sz="2000" dirty="0" smtClean="0">
                <a:solidFill>
                  <a:schemeClr val="dk2"/>
                </a:solidFill>
                <a:latin typeface="Calibri"/>
                <a:ea typeface="Calibri"/>
                <a:cs typeface="Calibri"/>
                <a:sym typeface="Calibri"/>
              </a:rPr>
              <a:t>Responsibly Recording </a:t>
            </a:r>
            <a:r>
              <a:rPr lang="en" sz="2000" dirty="0">
                <a:solidFill>
                  <a:schemeClr val="dk2"/>
                </a:solidFill>
                <a:latin typeface="Calibri"/>
                <a:ea typeface="Calibri"/>
                <a:cs typeface="Calibri"/>
                <a:sym typeface="Calibri"/>
              </a:rPr>
              <a:t>Confrontations</a:t>
            </a:r>
            <a:endParaRPr sz="2000"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AutoNum type="arabicPeriod"/>
            </a:pPr>
            <a:r>
              <a:rPr lang="en" sz="2000" dirty="0">
                <a:solidFill>
                  <a:schemeClr val="dk2"/>
                </a:solidFill>
                <a:latin typeface="Calibri"/>
                <a:ea typeface="Calibri"/>
                <a:cs typeface="Calibri"/>
                <a:sym typeface="Calibri"/>
              </a:rPr>
              <a:t>Tips For Higher Quality Videos</a:t>
            </a:r>
            <a:endParaRPr sz="2000"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AutoNum type="arabicPeriod"/>
            </a:pPr>
            <a:r>
              <a:rPr lang="en" sz="2000" dirty="0">
                <a:solidFill>
                  <a:schemeClr val="dk2"/>
                </a:solidFill>
                <a:latin typeface="Calibri"/>
                <a:ea typeface="Calibri"/>
                <a:cs typeface="Calibri"/>
                <a:sym typeface="Calibri"/>
              </a:rPr>
              <a:t>Sample Scenarios and Responses</a:t>
            </a:r>
            <a:endParaRPr sz="2000" dirty="0">
              <a:solidFill>
                <a:schemeClr val="dk2"/>
              </a:solidFill>
              <a:latin typeface="Calibri"/>
              <a:ea typeface="Calibri"/>
              <a:cs typeface="Calibri"/>
              <a:sym typeface="Calibri"/>
            </a:endParaRPr>
          </a:p>
          <a:p>
            <a:pPr marL="457200" lvl="0" indent="-355600" algn="l">
              <a:spcBef>
                <a:spcPts val="1000"/>
              </a:spcBef>
              <a:spcAft>
                <a:spcPts val="1000"/>
              </a:spcAft>
              <a:buClr>
                <a:schemeClr val="dk2"/>
              </a:buClr>
              <a:buSzPts val="2000"/>
              <a:buFont typeface="Calibri"/>
              <a:buAutoNum type="arabicPeriod"/>
            </a:pPr>
            <a:r>
              <a:rPr lang="en" sz="2000" dirty="0">
                <a:solidFill>
                  <a:schemeClr val="dk2"/>
                </a:solidFill>
                <a:latin typeface="Calibri"/>
                <a:ea typeface="Calibri"/>
                <a:cs typeface="Calibri"/>
                <a:sym typeface="Calibri"/>
              </a:rPr>
              <a:t>MMTC’s Online Resources</a:t>
            </a:r>
            <a:endParaRPr sz="2000" dirty="0">
              <a:solidFill>
                <a:schemeClr val="dk2"/>
              </a:solidFill>
              <a:latin typeface="Calibri"/>
              <a:ea typeface="Calibri"/>
              <a:cs typeface="Calibri"/>
              <a:sym typeface="Calibri"/>
            </a:endParaRPr>
          </a:p>
        </p:txBody>
      </p:sp>
      <p:sp>
        <p:nvSpPr>
          <p:cNvPr id="200" name="Google Shape;200;p22"/>
          <p:cNvSpPr txBox="1">
            <a:spLocks noGrp="1"/>
          </p:cNvSpPr>
          <p:nvPr>
            <p:ph type="title"/>
          </p:nvPr>
        </p:nvSpPr>
        <p:spPr>
          <a:xfrm>
            <a:off x="819150" y="657225"/>
            <a:ext cx="5770500" cy="545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t>The Santana Initiative’s </a:t>
            </a:r>
            <a:endParaRPr b="1"/>
          </a:p>
          <a:p>
            <a:pPr marL="0" lvl="0" indent="0" algn="l" rtl="0">
              <a:spcBef>
                <a:spcPts val="0"/>
              </a:spcBef>
              <a:spcAft>
                <a:spcPts val="0"/>
              </a:spcAft>
              <a:buNone/>
            </a:pPr>
            <a:r>
              <a:rPr lang="en" b="1"/>
              <a:t>Guide to Recording</a:t>
            </a:r>
            <a:endParaRPr b="1"/>
          </a:p>
        </p:txBody>
      </p:sp>
      <p:pic>
        <p:nvPicPr>
          <p:cNvPr id="201" name="Google Shape;201;p22"/>
          <p:cNvPicPr preferRelativeResize="0"/>
          <p:nvPr/>
        </p:nvPicPr>
        <p:blipFill rotWithShape="1">
          <a:blip r:embed="rId2">
            <a:alphaModFix amt="77000"/>
          </a:blip>
          <a:srcRect l="1447" t="2887" r="1389" b="2755"/>
          <a:stretch/>
        </p:blipFill>
        <p:spPr>
          <a:xfrm>
            <a:off x="6415775" y="2400775"/>
            <a:ext cx="2185725" cy="15332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ctrTitle"/>
          </p:nvPr>
        </p:nvSpPr>
        <p:spPr>
          <a:xfrm>
            <a:off x="1858703" y="1518033"/>
            <a:ext cx="5361300" cy="1448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chemeClr val="dk2"/>
                </a:solidFill>
              </a:rPr>
              <a:t>Examples of Why We Should Record Confrontations:</a:t>
            </a:r>
            <a:endParaRPr>
              <a:solidFill>
                <a:schemeClr val="dk2"/>
              </a:solidFill>
            </a:endParaRPr>
          </a:p>
        </p:txBody>
      </p:sp>
      <p:sp>
        <p:nvSpPr>
          <p:cNvPr id="207" name="Google Shape;207;p23"/>
          <p:cNvSpPr txBox="1">
            <a:spLocks noGrp="1"/>
          </p:cNvSpPr>
          <p:nvPr>
            <p:ph type="subTitle" idx="1"/>
          </p:nvPr>
        </p:nvSpPr>
        <p:spPr>
          <a:xfrm>
            <a:off x="311700" y="3071375"/>
            <a:ext cx="8520600" cy="6102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sz="3000" b="1"/>
              <a:t>A video answers questions and provides evidence.</a:t>
            </a:r>
            <a:endParaRPr sz="3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ctrTitle"/>
          </p:nvPr>
        </p:nvSpPr>
        <p:spPr>
          <a:xfrm>
            <a:off x="1829675" y="175577"/>
            <a:ext cx="5361300" cy="11214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rtl="0">
              <a:spcBef>
                <a:spcPts val="0"/>
              </a:spcBef>
              <a:spcAft>
                <a:spcPts val="0"/>
              </a:spcAft>
              <a:buNone/>
            </a:pPr>
            <a:r>
              <a:rPr lang="en" b="1">
                <a:latin typeface="Calibri"/>
                <a:ea typeface="Calibri"/>
                <a:cs typeface="Calibri"/>
                <a:sym typeface="Calibri"/>
              </a:rPr>
              <a:t>Why Record?</a:t>
            </a:r>
            <a:endParaRPr b="1">
              <a:latin typeface="Calibri"/>
              <a:ea typeface="Calibri"/>
              <a:cs typeface="Calibri"/>
              <a:sym typeface="Calibri"/>
            </a:endParaRPr>
          </a:p>
        </p:txBody>
      </p:sp>
      <p:sp>
        <p:nvSpPr>
          <p:cNvPr id="213" name="Google Shape;213;p24"/>
          <p:cNvSpPr txBox="1">
            <a:spLocks noGrp="1"/>
          </p:cNvSpPr>
          <p:nvPr>
            <p:ph type="subTitle" idx="1"/>
          </p:nvPr>
        </p:nvSpPr>
        <p:spPr>
          <a:xfrm>
            <a:off x="541475" y="958575"/>
            <a:ext cx="7937700" cy="196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a:solidFill>
                  <a:schemeClr val="dk2"/>
                </a:solidFill>
              </a:rPr>
              <a:t>Any encounter with another person over a suspicion or disagreement could escalate. Recording protects all parties involved. </a:t>
            </a:r>
            <a:endParaRPr sz="2200">
              <a:solidFill>
                <a:schemeClr val="dk2"/>
              </a:solidFill>
            </a:endParaRPr>
          </a:p>
          <a:p>
            <a:pPr marL="0" lvl="0" indent="0" algn="l" rtl="0">
              <a:lnSpc>
                <a:spcPct val="115000"/>
              </a:lnSpc>
              <a:spcBef>
                <a:spcPts val="0"/>
              </a:spcBef>
              <a:spcAft>
                <a:spcPts val="0"/>
              </a:spcAft>
              <a:buNone/>
            </a:pPr>
            <a:endParaRPr sz="800">
              <a:solidFill>
                <a:schemeClr val="dk2"/>
              </a:solidFill>
            </a:endParaRPr>
          </a:p>
          <a:p>
            <a:pPr marL="457200" lvl="0" indent="-368300" algn="l" rtl="0">
              <a:lnSpc>
                <a:spcPct val="115000"/>
              </a:lnSpc>
              <a:spcBef>
                <a:spcPts val="0"/>
              </a:spcBef>
              <a:spcAft>
                <a:spcPts val="0"/>
              </a:spcAft>
              <a:buClr>
                <a:schemeClr val="dk2"/>
              </a:buClr>
              <a:buSzPts val="2200"/>
              <a:buAutoNum type="arabicParenR"/>
            </a:pPr>
            <a:r>
              <a:rPr lang="en" sz="2200">
                <a:solidFill>
                  <a:schemeClr val="dk2"/>
                </a:solidFill>
              </a:rPr>
              <a:t>It captures illegal conduct when it occurs, giving credibility to a Section 1983 claim or other civil/criminal action.</a:t>
            </a:r>
            <a:endParaRPr sz="2200">
              <a:solidFill>
                <a:schemeClr val="dk2"/>
              </a:solidFill>
            </a:endParaRPr>
          </a:p>
          <a:p>
            <a:pPr marL="457200" lvl="0" indent="-368300" algn="l" rtl="0">
              <a:lnSpc>
                <a:spcPct val="115000"/>
              </a:lnSpc>
              <a:spcBef>
                <a:spcPts val="0"/>
              </a:spcBef>
              <a:spcAft>
                <a:spcPts val="0"/>
              </a:spcAft>
              <a:buClr>
                <a:schemeClr val="dk2"/>
              </a:buClr>
              <a:buSzPts val="2200"/>
              <a:buAutoNum type="arabicParenR"/>
            </a:pPr>
            <a:r>
              <a:rPr lang="en" sz="2200">
                <a:solidFill>
                  <a:schemeClr val="dk2"/>
                </a:solidFill>
              </a:rPr>
              <a:t>It protects parties from false allegations if a party acted responsibly. </a:t>
            </a:r>
            <a:endParaRPr sz="2200"/>
          </a:p>
        </p:txBody>
      </p:sp>
      <p:pic>
        <p:nvPicPr>
          <p:cNvPr id="214" name="Google Shape;214;p24"/>
          <p:cNvPicPr preferRelativeResize="0"/>
          <p:nvPr/>
        </p:nvPicPr>
        <p:blipFill>
          <a:blip r:embed="rId2">
            <a:alphaModFix/>
          </a:blip>
          <a:stretch>
            <a:fillRect/>
          </a:stretch>
        </p:blipFill>
        <p:spPr>
          <a:xfrm>
            <a:off x="3197025" y="3398750"/>
            <a:ext cx="2996150" cy="14552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p:nvPr/>
        </p:nvSpPr>
        <p:spPr>
          <a:xfrm>
            <a:off x="4688050" y="952900"/>
            <a:ext cx="4095300" cy="40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u="sng">
                <a:solidFill>
                  <a:schemeClr val="dk2"/>
                </a:solidFill>
                <a:latin typeface="Calibri"/>
                <a:ea typeface="Calibri"/>
                <a:cs typeface="Calibri"/>
                <a:sym typeface="Calibri"/>
              </a:rPr>
              <a:t>Walter Scott Video</a:t>
            </a:r>
            <a:r>
              <a:rPr lang="en" sz="2000">
                <a:solidFill>
                  <a:schemeClr val="dk2"/>
                </a:solidFill>
                <a:latin typeface="Calibri"/>
                <a:ea typeface="Calibri"/>
                <a:cs typeface="Calibri"/>
                <a:sym typeface="Calibri"/>
              </a:rPr>
              <a:t>: Feiden Santana, a witness to the scene above in South Carolina, recorded the event from a safe distance. </a:t>
            </a:r>
            <a:endParaRPr sz="2000">
              <a:solidFill>
                <a:schemeClr val="dk2"/>
              </a:solidFill>
              <a:latin typeface="Calibri"/>
              <a:ea typeface="Calibri"/>
              <a:cs typeface="Calibri"/>
              <a:sym typeface="Calibri"/>
            </a:endParaRPr>
          </a:p>
          <a:p>
            <a:pPr marL="0" lvl="0" indent="0">
              <a:spcBef>
                <a:spcPts val="0"/>
              </a:spcBef>
              <a:spcAft>
                <a:spcPts val="0"/>
              </a:spcAft>
              <a:buNone/>
            </a:pPr>
            <a:endParaRPr sz="2000">
              <a:solidFill>
                <a:schemeClr val="dk2"/>
              </a:solidFill>
              <a:latin typeface="Calibri"/>
              <a:ea typeface="Calibri"/>
              <a:cs typeface="Calibri"/>
              <a:sym typeface="Calibri"/>
            </a:endParaRPr>
          </a:p>
          <a:p>
            <a:pPr marL="0" lvl="0" indent="0">
              <a:spcBef>
                <a:spcPts val="0"/>
              </a:spcBef>
              <a:spcAft>
                <a:spcPts val="0"/>
              </a:spcAft>
              <a:buNone/>
            </a:pPr>
            <a:r>
              <a:rPr lang="en" sz="2000" u="sng">
                <a:solidFill>
                  <a:schemeClr val="dk2"/>
                </a:solidFill>
                <a:latin typeface="Calibri"/>
                <a:ea typeface="Calibri"/>
                <a:cs typeface="Calibri"/>
                <a:sym typeface="Calibri"/>
              </a:rPr>
              <a:t>Questions answered</a:t>
            </a:r>
            <a:r>
              <a:rPr lang="en" sz="2000">
                <a:solidFill>
                  <a:schemeClr val="dk2"/>
                </a:solidFill>
                <a:latin typeface="Calibri"/>
                <a:ea typeface="Calibri"/>
                <a:cs typeface="Calibri"/>
                <a:sym typeface="Calibri"/>
              </a:rPr>
              <a:t>: Was deadly force necessary? Did the officer lie about what happened? Was this murder?</a:t>
            </a:r>
            <a:r>
              <a:rPr lang="en" sz="2000">
                <a:latin typeface="Calibri"/>
                <a:ea typeface="Calibri"/>
                <a:cs typeface="Calibri"/>
                <a:sym typeface="Calibri"/>
              </a:rPr>
              <a:t> </a:t>
            </a:r>
            <a:r>
              <a:rPr lang="en" sz="2000" u="sng">
                <a:solidFill>
                  <a:schemeClr val="hlink"/>
                </a:solidFill>
                <a:latin typeface="Calibri"/>
                <a:ea typeface="Calibri"/>
                <a:cs typeface="Calibri"/>
                <a:sym typeface="Calibri"/>
                <a:hlinkClick r:id="rId2"/>
              </a:rPr>
              <a:t>This video was the reason the officer was convicted for murder.</a:t>
            </a:r>
            <a:endParaRPr sz="2000">
              <a:latin typeface="Calibri"/>
              <a:ea typeface="Calibri"/>
              <a:cs typeface="Calibri"/>
              <a:sym typeface="Calibri"/>
            </a:endParaRPr>
          </a:p>
        </p:txBody>
      </p:sp>
      <p:pic>
        <p:nvPicPr>
          <p:cNvPr id="220" name="Google Shape;220;p25" title="Walter Scott Death: Video Shows Fatal North Charleston Police Shooting | The New York Times">
            <a:hlinkClick r:id="rId3"/>
          </p:cNvPr>
          <p:cNvPicPr preferRelativeResize="0"/>
          <p:nvPr/>
        </p:nvPicPr>
        <p:blipFill>
          <a:blip r:embed="rId4">
            <a:alphaModFix/>
          </a:blip>
          <a:stretch>
            <a:fillRect/>
          </a:stretch>
        </p:blipFill>
        <p:spPr>
          <a:xfrm>
            <a:off x="238475" y="952901"/>
            <a:ext cx="4278976" cy="3209250"/>
          </a:xfrm>
          <a:prstGeom prst="rect">
            <a:avLst/>
          </a:prstGeom>
          <a:noFill/>
          <a:ln>
            <a:noFill/>
          </a:ln>
        </p:spPr>
      </p:pic>
      <p:cxnSp>
        <p:nvCxnSpPr>
          <p:cNvPr id="221" name="Google Shape;221;p25"/>
          <p:cNvCxnSpPr/>
          <p:nvPr/>
        </p:nvCxnSpPr>
        <p:spPr>
          <a:xfrm>
            <a:off x="4593650" y="701425"/>
            <a:ext cx="44700" cy="3712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p:nvPr/>
        </p:nvSpPr>
        <p:spPr>
          <a:xfrm>
            <a:off x="4891600" y="493075"/>
            <a:ext cx="3967500" cy="435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u="sng" dirty="0">
                <a:solidFill>
                  <a:schemeClr val="hlink"/>
                </a:solidFill>
                <a:latin typeface="Calibri"/>
                <a:ea typeface="Calibri"/>
                <a:cs typeface="Calibri"/>
                <a:sym typeface="Calibri"/>
                <a:hlinkClick r:id="rId2"/>
              </a:rPr>
              <a:t>CNN covered the story</a:t>
            </a:r>
            <a:r>
              <a:rPr lang="en" sz="2000" dirty="0">
                <a:latin typeface="Calibri"/>
                <a:ea typeface="Calibri"/>
                <a:cs typeface="Calibri"/>
                <a:sym typeface="Calibri"/>
              </a:rPr>
              <a:t>. </a:t>
            </a:r>
            <a:r>
              <a:rPr lang="en" sz="2000" dirty="0">
                <a:solidFill>
                  <a:schemeClr val="dk2"/>
                </a:solidFill>
                <a:latin typeface="Calibri"/>
                <a:ea typeface="Calibri"/>
                <a:cs typeface="Calibri"/>
                <a:sym typeface="Calibri"/>
              </a:rPr>
              <a:t>Michael Hayes is an investor who goes to houses and checks them whilst taking photos. This time, a neighbor came out shouting that he had no right to be there, in spite of his sign and cooperation. She called the police, and the video captured everything. Here, we had a happy ending. The video is a good example of recording confrontation while attempting de-escalation. </a:t>
            </a:r>
            <a:endParaRPr sz="2000" dirty="0">
              <a:solidFill>
                <a:schemeClr val="dk2"/>
              </a:solidFill>
              <a:latin typeface="Calibri"/>
              <a:ea typeface="Calibri"/>
              <a:cs typeface="Calibri"/>
              <a:sym typeface="Calibri"/>
            </a:endParaRPr>
          </a:p>
        </p:txBody>
      </p:sp>
      <p:cxnSp>
        <p:nvCxnSpPr>
          <p:cNvPr id="227" name="Google Shape;227;p26"/>
          <p:cNvCxnSpPr/>
          <p:nvPr/>
        </p:nvCxnSpPr>
        <p:spPr>
          <a:xfrm flipH="1">
            <a:off x="4810136" y="686450"/>
            <a:ext cx="17400" cy="3727200"/>
          </a:xfrm>
          <a:prstGeom prst="straightConnector1">
            <a:avLst/>
          </a:prstGeom>
          <a:noFill/>
          <a:ln w="9525" cap="flat" cmpd="sng">
            <a:solidFill>
              <a:schemeClr val="dk2"/>
            </a:solidFill>
            <a:prstDash val="solid"/>
            <a:round/>
            <a:headEnd type="none" w="med" len="med"/>
            <a:tailEnd type="none" w="med" len="med"/>
          </a:ln>
        </p:spPr>
      </p:cxnSp>
      <p:pic>
        <p:nvPicPr>
          <p:cNvPr id="228" name="Google Shape;228;p26" title="Neighbor Calls The Police on Young Investor!">
            <a:hlinkClick r:id="rId3"/>
          </p:cNvPr>
          <p:cNvPicPr preferRelativeResize="0"/>
          <p:nvPr/>
        </p:nvPicPr>
        <p:blipFill>
          <a:blip r:embed="rId4">
            <a:alphaModFix/>
          </a:blip>
          <a:stretch>
            <a:fillRect/>
          </a:stretch>
        </p:blipFill>
        <p:spPr>
          <a:xfrm>
            <a:off x="347725" y="935697"/>
            <a:ext cx="4322125" cy="32415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cxnSp>
        <p:nvCxnSpPr>
          <p:cNvPr id="233" name="Google Shape;233;p27"/>
          <p:cNvCxnSpPr/>
          <p:nvPr/>
        </p:nvCxnSpPr>
        <p:spPr>
          <a:xfrm flipH="1">
            <a:off x="4714575" y="696125"/>
            <a:ext cx="6600" cy="3717600"/>
          </a:xfrm>
          <a:prstGeom prst="straightConnector1">
            <a:avLst/>
          </a:prstGeom>
          <a:noFill/>
          <a:ln w="9525" cap="flat" cmpd="sng">
            <a:solidFill>
              <a:schemeClr val="dk2"/>
            </a:solidFill>
            <a:prstDash val="solid"/>
            <a:round/>
            <a:headEnd type="none" w="med" len="med"/>
            <a:tailEnd type="none" w="med" len="med"/>
          </a:ln>
        </p:spPr>
      </p:cxnSp>
      <p:pic>
        <p:nvPicPr>
          <p:cNvPr id="234" name="Google Shape;234;p27" title="A Young Black Man Was Choked By Police At A Waffle House After Prom: See The Video | TIME">
            <a:hlinkClick r:id="rId2"/>
          </p:cNvPr>
          <p:cNvPicPr preferRelativeResize="0"/>
          <p:nvPr/>
        </p:nvPicPr>
        <p:blipFill>
          <a:blip r:embed="rId3">
            <a:alphaModFix/>
          </a:blip>
          <a:stretch>
            <a:fillRect/>
          </a:stretch>
        </p:blipFill>
        <p:spPr>
          <a:xfrm>
            <a:off x="344275" y="969950"/>
            <a:ext cx="4249375" cy="3187024"/>
          </a:xfrm>
          <a:prstGeom prst="rect">
            <a:avLst/>
          </a:prstGeom>
          <a:noFill/>
          <a:ln>
            <a:noFill/>
          </a:ln>
        </p:spPr>
      </p:pic>
      <p:sp>
        <p:nvSpPr>
          <p:cNvPr id="235" name="Google Shape;235;p27"/>
          <p:cNvSpPr txBox="1"/>
          <p:nvPr/>
        </p:nvSpPr>
        <p:spPr>
          <a:xfrm>
            <a:off x="4842100" y="464075"/>
            <a:ext cx="4040700" cy="419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dirty="0">
                <a:solidFill>
                  <a:schemeClr val="dk2"/>
                </a:solidFill>
                <a:latin typeface="Calibri"/>
                <a:ea typeface="Calibri"/>
                <a:cs typeface="Calibri"/>
                <a:sym typeface="Calibri"/>
              </a:rPr>
              <a:t>“</a:t>
            </a:r>
            <a:r>
              <a:rPr lang="en" sz="2000" dirty="0">
                <a:solidFill>
                  <a:schemeClr val="dk2"/>
                </a:solidFill>
                <a:highlight>
                  <a:srgbClr val="FFFFFF"/>
                </a:highlight>
                <a:latin typeface="Calibri"/>
                <a:ea typeface="Calibri"/>
                <a:cs typeface="Calibri"/>
                <a:sym typeface="Calibri"/>
              </a:rPr>
              <a:t>After 22-year-old Anthony Wall escorted his 16-year-old sister to the prom on Saturday, the two decided to go to a Waffle House for a bite to eat. Wall said he got into an argument with several wait staff members and police were called.” - </a:t>
            </a:r>
            <a:r>
              <a:rPr lang="en" sz="2000" u="sng" dirty="0">
                <a:solidFill>
                  <a:srgbClr val="326891"/>
                </a:solidFill>
                <a:highlight>
                  <a:srgbClr val="FFFFFF"/>
                </a:highlight>
                <a:latin typeface="Calibri"/>
                <a:ea typeface="Calibri"/>
                <a:cs typeface="Calibri"/>
                <a:sym typeface="Calibri"/>
                <a:hlinkClick r:id="rId4"/>
              </a:rPr>
              <a:t>Diversity, Inc.</a:t>
            </a:r>
            <a:r>
              <a:rPr lang="en" sz="2000" dirty="0">
                <a:solidFill>
                  <a:srgbClr val="326891"/>
                </a:solidFill>
                <a:latin typeface="Calibri"/>
                <a:ea typeface="Calibri"/>
                <a:cs typeface="Calibri"/>
                <a:sym typeface="Calibri"/>
              </a:rPr>
              <a:t> </a:t>
            </a:r>
            <a:r>
              <a:rPr lang="en" sz="2000" dirty="0">
                <a:solidFill>
                  <a:schemeClr val="dk2"/>
                </a:solidFill>
                <a:latin typeface="Calibri"/>
                <a:ea typeface="Calibri"/>
                <a:cs typeface="Calibri"/>
                <a:sym typeface="Calibri"/>
              </a:rPr>
              <a:t> </a:t>
            </a:r>
            <a:endParaRPr sz="2000" dirty="0">
              <a:solidFill>
                <a:schemeClr val="dk2"/>
              </a:solidFill>
              <a:latin typeface="Calibri"/>
              <a:ea typeface="Calibri"/>
              <a:cs typeface="Calibri"/>
              <a:sym typeface="Calibri"/>
            </a:endParaRPr>
          </a:p>
          <a:p>
            <a:pPr marL="0" lvl="0" indent="0">
              <a:spcBef>
                <a:spcPts val="0"/>
              </a:spcBef>
              <a:spcAft>
                <a:spcPts val="0"/>
              </a:spcAft>
              <a:buNone/>
            </a:pPr>
            <a:endParaRPr sz="2000" dirty="0">
              <a:solidFill>
                <a:schemeClr val="dk2"/>
              </a:solidFill>
              <a:latin typeface="Calibri"/>
              <a:ea typeface="Calibri"/>
              <a:cs typeface="Calibri"/>
              <a:sym typeface="Calibri"/>
            </a:endParaRPr>
          </a:p>
          <a:p>
            <a:pPr marL="0" lvl="0" indent="0" rtl="0">
              <a:spcBef>
                <a:spcPts val="0"/>
              </a:spcBef>
              <a:spcAft>
                <a:spcPts val="0"/>
              </a:spcAft>
              <a:buNone/>
            </a:pPr>
            <a:r>
              <a:rPr lang="en" sz="2000" dirty="0">
                <a:solidFill>
                  <a:schemeClr val="dk2"/>
                </a:solidFill>
                <a:latin typeface="Calibri"/>
                <a:ea typeface="Calibri"/>
                <a:cs typeface="Calibri"/>
                <a:sym typeface="Calibri"/>
              </a:rPr>
              <a:t>Was there unnecessary force here? Profiling? Abuse? This video </a:t>
            </a:r>
            <a:r>
              <a:rPr lang="en-US" sz="2000" dirty="0" smtClean="0">
                <a:solidFill>
                  <a:schemeClr val="dk2"/>
                </a:solidFill>
                <a:latin typeface="Calibri"/>
                <a:ea typeface="Calibri"/>
                <a:cs typeface="Calibri"/>
                <a:sym typeface="Calibri"/>
              </a:rPr>
              <a:t>appears to have been</a:t>
            </a:r>
            <a:r>
              <a:rPr lang="en" sz="2000" dirty="0" smtClean="0">
                <a:solidFill>
                  <a:schemeClr val="dk2"/>
                </a:solidFill>
                <a:latin typeface="Calibri"/>
                <a:ea typeface="Calibri"/>
                <a:cs typeface="Calibri"/>
                <a:sym typeface="Calibri"/>
              </a:rPr>
              <a:t> </a:t>
            </a:r>
            <a:r>
              <a:rPr lang="en" sz="2000" dirty="0">
                <a:solidFill>
                  <a:schemeClr val="dk2"/>
                </a:solidFill>
                <a:latin typeface="Calibri"/>
                <a:ea typeface="Calibri"/>
                <a:cs typeface="Calibri"/>
                <a:sym typeface="Calibri"/>
              </a:rPr>
              <a:t>lawfully </a:t>
            </a:r>
            <a:r>
              <a:rPr lang="en-US" sz="2000" dirty="0" smtClean="0">
                <a:solidFill>
                  <a:schemeClr val="dk2"/>
                </a:solidFill>
                <a:latin typeface="Calibri"/>
                <a:ea typeface="Calibri"/>
                <a:cs typeface="Calibri"/>
                <a:sym typeface="Calibri"/>
              </a:rPr>
              <a:t>recorded</a:t>
            </a:r>
            <a:r>
              <a:rPr lang="en" sz="2000" dirty="0" smtClean="0">
                <a:solidFill>
                  <a:schemeClr val="dk2"/>
                </a:solidFill>
                <a:latin typeface="Calibri"/>
                <a:ea typeface="Calibri"/>
                <a:cs typeface="Calibri"/>
                <a:sym typeface="Calibri"/>
              </a:rPr>
              <a:t>.  </a:t>
            </a:r>
            <a:r>
              <a:rPr lang="en" sz="2000" dirty="0">
                <a:solidFill>
                  <a:schemeClr val="dk2"/>
                </a:solidFill>
                <a:latin typeface="Calibri"/>
                <a:ea typeface="Calibri"/>
                <a:cs typeface="Calibri"/>
                <a:sym typeface="Calibri"/>
              </a:rPr>
              <a:t>It will serve as evidence.</a:t>
            </a:r>
            <a:endParaRPr sz="2000" dirty="0">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p:nvPr/>
        </p:nvSpPr>
        <p:spPr>
          <a:xfrm>
            <a:off x="4655800" y="570425"/>
            <a:ext cx="4056600" cy="464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dirty="0">
                <a:solidFill>
                  <a:schemeClr val="dk2"/>
                </a:solidFill>
                <a:latin typeface="Calibri"/>
                <a:ea typeface="Calibri"/>
                <a:cs typeface="Calibri"/>
                <a:sym typeface="Calibri"/>
              </a:rPr>
              <a:t>“</a:t>
            </a:r>
            <a:r>
              <a:rPr lang="en" sz="2000" dirty="0">
                <a:solidFill>
                  <a:schemeClr val="dk2"/>
                </a:solidFill>
                <a:highlight>
                  <a:srgbClr val="FFFFFF"/>
                </a:highlight>
                <a:latin typeface="Calibri"/>
                <a:ea typeface="Calibri"/>
                <a:cs typeface="Calibri"/>
                <a:sym typeface="Calibri"/>
              </a:rPr>
              <a:t>A black graduate student at Yale who fell asleep in her dorm common room said she had a disturbing awakening this week when a white student flipped on the lights, told her she had no right to sleep there and called the campus police.” </a:t>
            </a:r>
            <a:endParaRPr sz="2000" dirty="0">
              <a:solidFill>
                <a:schemeClr val="dk2"/>
              </a:solidFill>
              <a:highlight>
                <a:srgbClr val="FFFFFF"/>
              </a:highlight>
              <a:latin typeface="Calibri"/>
              <a:ea typeface="Calibri"/>
              <a:cs typeface="Calibri"/>
              <a:sym typeface="Calibri"/>
            </a:endParaRPr>
          </a:p>
          <a:p>
            <a:pPr marL="0" lvl="0" indent="0">
              <a:spcBef>
                <a:spcPts val="0"/>
              </a:spcBef>
              <a:spcAft>
                <a:spcPts val="0"/>
              </a:spcAft>
              <a:buNone/>
            </a:pPr>
            <a:r>
              <a:rPr lang="en" sz="2000" dirty="0">
                <a:solidFill>
                  <a:schemeClr val="dk2"/>
                </a:solidFill>
                <a:highlight>
                  <a:srgbClr val="FFFFFF"/>
                </a:highlight>
                <a:latin typeface="Calibri"/>
                <a:ea typeface="Calibri"/>
                <a:cs typeface="Calibri"/>
                <a:sym typeface="Calibri"/>
              </a:rPr>
              <a:t>- </a:t>
            </a:r>
            <a:r>
              <a:rPr lang="en" sz="2000" u="sng" dirty="0">
                <a:solidFill>
                  <a:srgbClr val="326891"/>
                </a:solidFill>
                <a:highlight>
                  <a:srgbClr val="FFFFFF"/>
                </a:highlight>
                <a:latin typeface="Calibri"/>
                <a:ea typeface="Calibri"/>
                <a:cs typeface="Calibri"/>
                <a:sym typeface="Calibri"/>
                <a:hlinkClick r:id="rId2"/>
              </a:rPr>
              <a:t>New York Times</a:t>
            </a:r>
            <a:r>
              <a:rPr lang="en" sz="2000" dirty="0">
                <a:solidFill>
                  <a:schemeClr val="dk2"/>
                </a:solidFill>
                <a:latin typeface="Calibri"/>
                <a:ea typeface="Calibri"/>
                <a:cs typeface="Calibri"/>
                <a:sym typeface="Calibri"/>
              </a:rPr>
              <a:t>  </a:t>
            </a:r>
            <a:endParaRPr sz="2000" dirty="0">
              <a:solidFill>
                <a:schemeClr val="dk2"/>
              </a:solidFill>
              <a:latin typeface="Calibri"/>
              <a:ea typeface="Calibri"/>
              <a:cs typeface="Calibri"/>
              <a:sym typeface="Calibri"/>
            </a:endParaRPr>
          </a:p>
          <a:p>
            <a:pPr marL="0" lvl="0" indent="0">
              <a:spcBef>
                <a:spcPts val="0"/>
              </a:spcBef>
              <a:spcAft>
                <a:spcPts val="0"/>
              </a:spcAft>
              <a:buNone/>
            </a:pPr>
            <a:endParaRPr sz="2000" dirty="0">
              <a:solidFill>
                <a:schemeClr val="dk2"/>
              </a:solidFill>
              <a:latin typeface="Calibri"/>
              <a:ea typeface="Calibri"/>
              <a:cs typeface="Calibri"/>
              <a:sym typeface="Calibri"/>
            </a:endParaRPr>
          </a:p>
          <a:p>
            <a:pPr marL="0" lvl="0" indent="0" rtl="0">
              <a:spcBef>
                <a:spcPts val="0"/>
              </a:spcBef>
              <a:spcAft>
                <a:spcPts val="0"/>
              </a:spcAft>
              <a:buNone/>
            </a:pPr>
            <a:r>
              <a:rPr lang="en" sz="2000" dirty="0">
                <a:solidFill>
                  <a:schemeClr val="dk2"/>
                </a:solidFill>
                <a:latin typeface="Calibri"/>
                <a:ea typeface="Calibri"/>
                <a:cs typeface="Calibri"/>
                <a:sym typeface="Calibri"/>
              </a:rPr>
              <a:t>Did any law require her to present ID or her name? Was she profiled</a:t>
            </a:r>
            <a:r>
              <a:rPr lang="en" sz="2000" dirty="0" smtClean="0">
                <a:solidFill>
                  <a:schemeClr val="dk2"/>
                </a:solidFill>
                <a:latin typeface="Calibri"/>
                <a:ea typeface="Calibri"/>
                <a:cs typeface="Calibri"/>
                <a:sym typeface="Calibri"/>
              </a:rPr>
              <a:t>?</a:t>
            </a:r>
            <a:endParaRPr sz="2000" dirty="0">
              <a:solidFill>
                <a:schemeClr val="dk2"/>
              </a:solidFill>
              <a:latin typeface="Calibri"/>
              <a:ea typeface="Calibri"/>
              <a:cs typeface="Calibri"/>
              <a:sym typeface="Calibri"/>
            </a:endParaRPr>
          </a:p>
        </p:txBody>
      </p:sp>
      <p:cxnSp>
        <p:nvCxnSpPr>
          <p:cNvPr id="241" name="Google Shape;241;p28"/>
          <p:cNvCxnSpPr/>
          <p:nvPr/>
        </p:nvCxnSpPr>
        <p:spPr>
          <a:xfrm>
            <a:off x="4607450" y="676775"/>
            <a:ext cx="9600" cy="3780300"/>
          </a:xfrm>
          <a:prstGeom prst="straightConnector1">
            <a:avLst/>
          </a:prstGeom>
          <a:noFill/>
          <a:ln w="9525" cap="flat" cmpd="sng">
            <a:solidFill>
              <a:schemeClr val="dk2"/>
            </a:solidFill>
            <a:prstDash val="solid"/>
            <a:round/>
            <a:headEnd type="none" w="med" len="med"/>
            <a:tailEnd type="none" w="med" len="med"/>
          </a:ln>
        </p:spPr>
      </p:cxnSp>
      <p:pic>
        <p:nvPicPr>
          <p:cNvPr id="242" name="Google Shape;242;p28" title="White Graduate Student Calls Police On Black Student Sleeping In Yale Dorm!">
            <a:hlinkClick r:id="rId3"/>
          </p:cNvPr>
          <p:cNvPicPr preferRelativeResize="0"/>
          <p:nvPr/>
        </p:nvPicPr>
        <p:blipFill>
          <a:blip r:embed="rId4">
            <a:alphaModFix/>
          </a:blip>
          <a:stretch>
            <a:fillRect/>
          </a:stretch>
        </p:blipFill>
        <p:spPr>
          <a:xfrm>
            <a:off x="289775" y="986369"/>
            <a:ext cx="4227674" cy="31707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9"/>
          <p:cNvSpPr txBox="1"/>
          <p:nvPr/>
        </p:nvSpPr>
        <p:spPr>
          <a:xfrm>
            <a:off x="4636575" y="942000"/>
            <a:ext cx="4146900" cy="405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a:solidFill>
                  <a:schemeClr val="dk2"/>
                </a:solidFill>
                <a:latin typeface="Calibri"/>
                <a:ea typeface="Calibri"/>
                <a:cs typeface="Calibri"/>
                <a:sym typeface="Calibri"/>
              </a:rPr>
              <a:t>Here is an example of a video that has created a firestorm reaction online to a New York lawyer’s recent comments. </a:t>
            </a:r>
            <a:endParaRPr sz="2000">
              <a:solidFill>
                <a:schemeClr val="dk2"/>
              </a:solidFill>
              <a:latin typeface="Calibri"/>
              <a:ea typeface="Calibri"/>
              <a:cs typeface="Calibri"/>
              <a:sym typeface="Calibri"/>
            </a:endParaRPr>
          </a:p>
          <a:p>
            <a:pPr marL="0" lvl="0" indent="0">
              <a:spcBef>
                <a:spcPts val="0"/>
              </a:spcBef>
              <a:spcAft>
                <a:spcPts val="0"/>
              </a:spcAft>
              <a:buNone/>
            </a:pPr>
            <a:endParaRPr sz="2000">
              <a:solidFill>
                <a:schemeClr val="dk2"/>
              </a:solidFill>
              <a:latin typeface="Calibri"/>
              <a:ea typeface="Calibri"/>
              <a:cs typeface="Calibri"/>
              <a:sym typeface="Calibri"/>
            </a:endParaRPr>
          </a:p>
          <a:p>
            <a:pPr marL="0" lvl="0" indent="0" rtl="0">
              <a:spcBef>
                <a:spcPts val="0"/>
              </a:spcBef>
              <a:spcAft>
                <a:spcPts val="0"/>
              </a:spcAft>
              <a:buNone/>
            </a:pPr>
            <a:r>
              <a:rPr lang="en" sz="2000">
                <a:solidFill>
                  <a:schemeClr val="dk2"/>
                </a:solidFill>
                <a:latin typeface="Calibri"/>
                <a:ea typeface="Calibri"/>
                <a:cs typeface="Calibri"/>
                <a:sym typeface="Calibri"/>
              </a:rPr>
              <a:t>How could this video have been better? What about the actions of the videographer? Did the video lead to de-escalation? Did the lawyer see that he was being recorded? Did that help?</a:t>
            </a:r>
            <a:endParaRPr sz="2000">
              <a:solidFill>
                <a:schemeClr val="dk2"/>
              </a:solidFill>
              <a:latin typeface="Calibri"/>
              <a:ea typeface="Calibri"/>
              <a:cs typeface="Calibri"/>
              <a:sym typeface="Calibri"/>
            </a:endParaRPr>
          </a:p>
        </p:txBody>
      </p:sp>
      <p:cxnSp>
        <p:nvCxnSpPr>
          <p:cNvPr id="248" name="Google Shape;248;p29"/>
          <p:cNvCxnSpPr/>
          <p:nvPr/>
        </p:nvCxnSpPr>
        <p:spPr>
          <a:xfrm>
            <a:off x="4593650" y="701425"/>
            <a:ext cx="3000" cy="3736200"/>
          </a:xfrm>
          <a:prstGeom prst="straightConnector1">
            <a:avLst/>
          </a:prstGeom>
          <a:noFill/>
          <a:ln w="9525" cap="flat" cmpd="sng">
            <a:solidFill>
              <a:schemeClr val="dk2"/>
            </a:solidFill>
            <a:prstDash val="solid"/>
            <a:round/>
            <a:headEnd type="none" w="med" len="med"/>
            <a:tailEnd type="none" w="med" len="med"/>
          </a:ln>
        </p:spPr>
      </p:cxnSp>
      <p:pic>
        <p:nvPicPr>
          <p:cNvPr id="249" name="Google Shape;249;p29" title="Man Threatens Workers Speaking Spanish in New York FULL VIDEO (WARNING)">
            <a:hlinkClick r:id="rId2"/>
          </p:cNvPr>
          <p:cNvPicPr preferRelativeResize="0"/>
          <p:nvPr/>
        </p:nvPicPr>
        <p:blipFill>
          <a:blip r:embed="rId3">
            <a:alphaModFix/>
          </a:blip>
          <a:stretch>
            <a:fillRect/>
          </a:stretch>
        </p:blipFill>
        <p:spPr>
          <a:xfrm>
            <a:off x="276375" y="941993"/>
            <a:ext cx="4146900" cy="31101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518000" y="475150"/>
            <a:ext cx="7493400" cy="1584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2"/>
                </a:solidFill>
                <a:latin typeface="Calibri"/>
                <a:ea typeface="Calibri"/>
                <a:cs typeface="Calibri"/>
                <a:sym typeface="Calibri"/>
              </a:rPr>
              <a:t>In every one of these videos, at least one person’s interest was protected by the video’s existence. </a:t>
            </a:r>
            <a:endParaRPr>
              <a:solidFill>
                <a:schemeClr val="dk2"/>
              </a:solidFill>
              <a:latin typeface="Calibri"/>
              <a:ea typeface="Calibri"/>
              <a:cs typeface="Calibri"/>
              <a:sym typeface="Calibri"/>
            </a:endParaRPr>
          </a:p>
        </p:txBody>
      </p:sp>
      <p:sp>
        <p:nvSpPr>
          <p:cNvPr id="255" name="Google Shape;255;p30"/>
          <p:cNvSpPr txBox="1">
            <a:spLocks noGrp="1"/>
          </p:cNvSpPr>
          <p:nvPr>
            <p:ph type="body" idx="1"/>
          </p:nvPr>
        </p:nvSpPr>
        <p:spPr>
          <a:xfrm>
            <a:off x="518000" y="2059450"/>
            <a:ext cx="8013900" cy="25878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457200" lvl="0" indent="-368300" rtl="0">
              <a:spcBef>
                <a:spcPts val="0"/>
              </a:spcBef>
              <a:spcAft>
                <a:spcPts val="0"/>
              </a:spcAft>
              <a:buSzPts val="2200"/>
              <a:buChar char="●"/>
            </a:pPr>
            <a:r>
              <a:rPr lang="en" sz="2200"/>
              <a:t>But what about all of the times there has not been a video?</a:t>
            </a:r>
            <a:endParaRPr sz="2200"/>
          </a:p>
          <a:p>
            <a:pPr marL="457200" lvl="0" indent="-368300" rtl="0">
              <a:spcBef>
                <a:spcPts val="0"/>
              </a:spcBef>
              <a:spcAft>
                <a:spcPts val="0"/>
              </a:spcAft>
              <a:buSzPts val="2200"/>
              <a:buChar char="●"/>
            </a:pPr>
            <a:r>
              <a:rPr lang="en" sz="2200"/>
              <a:t>What if we had a video when George Zimmerman shot Trayvon Martin?</a:t>
            </a:r>
            <a:endParaRPr sz="2200"/>
          </a:p>
          <a:p>
            <a:pPr marL="457200" lvl="0" indent="-368300">
              <a:spcBef>
                <a:spcPts val="0"/>
              </a:spcBef>
              <a:spcAft>
                <a:spcPts val="0"/>
              </a:spcAft>
              <a:buClr>
                <a:schemeClr val="lt1"/>
              </a:buClr>
              <a:buSzPts val="2200"/>
              <a:buChar char="●"/>
            </a:pPr>
            <a:r>
              <a:rPr lang="en" sz="2200" b="1">
                <a:solidFill>
                  <a:schemeClr val="lt1"/>
                </a:solidFill>
              </a:rPr>
              <a:t>If it is possible to record lawfully, do it.</a:t>
            </a:r>
            <a:endParaRPr sz="2200" b="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body" idx="1"/>
          </p:nvPr>
        </p:nvSpPr>
        <p:spPr>
          <a:xfrm>
            <a:off x="275525" y="467000"/>
            <a:ext cx="4260300" cy="34713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In the Zimmerman case, we learn in this video to the right that there was store camera footage from 7-Eleven showing Martin prior to the shooting, Zimmerman’s 911 dispatcher call, and 911 calls that came from neighbors.</a:t>
            </a:r>
            <a:endParaRPr sz="2000"/>
          </a:p>
          <a:p>
            <a:pPr marL="457200" lvl="0" indent="-355600" rtl="0">
              <a:spcBef>
                <a:spcPts val="0"/>
              </a:spcBef>
              <a:spcAft>
                <a:spcPts val="0"/>
              </a:spcAft>
              <a:buSzPts val="2000"/>
              <a:buChar char="●"/>
            </a:pPr>
            <a:r>
              <a:rPr lang="en" sz="2000"/>
              <a:t>There was no videotape of the actual incident. This case would have been easier if the 80 seconds of “lost time” had been video recorded.</a:t>
            </a:r>
            <a:endParaRPr sz="2000"/>
          </a:p>
        </p:txBody>
      </p:sp>
      <p:pic>
        <p:nvPicPr>
          <p:cNvPr id="261" name="Google Shape;261;p31" title="Trayvon Martin Shooting Video: New Evidence">
            <a:hlinkClick r:id="rId2"/>
          </p:cNvPr>
          <p:cNvPicPr preferRelativeResize="0"/>
          <p:nvPr/>
        </p:nvPicPr>
        <p:blipFill>
          <a:blip r:embed="rId3">
            <a:alphaModFix/>
          </a:blip>
          <a:stretch>
            <a:fillRect/>
          </a:stretch>
        </p:blipFill>
        <p:spPr>
          <a:xfrm>
            <a:off x="4572000" y="956000"/>
            <a:ext cx="4260300" cy="319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819150" y="390125"/>
            <a:ext cx="75057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lgn="ctr">
              <a:spcBef>
                <a:spcPts val="0"/>
              </a:spcBef>
              <a:spcAft>
                <a:spcPts val="0"/>
              </a:spcAft>
              <a:buNone/>
            </a:pPr>
            <a:r>
              <a:rPr lang="en" sz="2500" b="1"/>
              <a:t>Feidin Santana’s Story: </a:t>
            </a:r>
            <a:endParaRPr sz="2500" b="1"/>
          </a:p>
          <a:p>
            <a:pPr marL="0" lvl="0" indent="0" algn="ctr">
              <a:spcBef>
                <a:spcPts val="0"/>
              </a:spcBef>
              <a:spcAft>
                <a:spcPts val="0"/>
              </a:spcAft>
              <a:buNone/>
            </a:pPr>
            <a:r>
              <a:rPr lang="en" sz="2500" b="1"/>
              <a:t>“We are here to be each other’s keepers.”</a:t>
            </a:r>
            <a:endParaRPr sz="2500" b="1"/>
          </a:p>
        </p:txBody>
      </p:sp>
      <p:sp>
        <p:nvSpPr>
          <p:cNvPr id="143" name="Google Shape;143;p14"/>
          <p:cNvSpPr txBox="1">
            <a:spLocks noGrp="1"/>
          </p:cNvSpPr>
          <p:nvPr>
            <p:ph type="body" idx="1"/>
          </p:nvPr>
        </p:nvSpPr>
        <p:spPr>
          <a:xfrm>
            <a:off x="4394750" y="1385575"/>
            <a:ext cx="4350600" cy="1546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t>If not for the witness who filmed the shooting of Walter Scott, his family might never have known what happened.</a:t>
            </a:r>
            <a:endParaRPr sz="2000"/>
          </a:p>
          <a:p>
            <a:pPr marL="0" lvl="0" indent="0">
              <a:spcBef>
                <a:spcPts val="1600"/>
              </a:spcBef>
              <a:spcAft>
                <a:spcPts val="0"/>
              </a:spcAft>
              <a:buNone/>
            </a:pPr>
            <a:endParaRPr sz="2000"/>
          </a:p>
          <a:p>
            <a:pPr marL="0" lvl="0" indent="0">
              <a:spcBef>
                <a:spcPts val="1600"/>
              </a:spcBef>
              <a:spcAft>
                <a:spcPts val="1600"/>
              </a:spcAft>
              <a:buNone/>
            </a:pPr>
            <a:endParaRPr sz="2000"/>
          </a:p>
        </p:txBody>
      </p:sp>
      <p:pic>
        <p:nvPicPr>
          <p:cNvPr id="144" name="Google Shape;144;p14" title="Man who filmed S.C. cellphone video breaks his silence">
            <a:hlinkClick r:id="rId2"/>
          </p:cNvPr>
          <p:cNvPicPr preferRelativeResize="0"/>
          <p:nvPr/>
        </p:nvPicPr>
        <p:blipFill>
          <a:blip r:embed="rId3">
            <a:alphaModFix/>
          </a:blip>
          <a:stretch>
            <a:fillRect/>
          </a:stretch>
        </p:blipFill>
        <p:spPr>
          <a:xfrm>
            <a:off x="280025" y="1530425"/>
            <a:ext cx="4051325" cy="3038500"/>
          </a:xfrm>
          <a:prstGeom prst="rect">
            <a:avLst/>
          </a:prstGeom>
          <a:noFill/>
          <a:ln>
            <a:noFill/>
          </a:ln>
        </p:spPr>
      </p:pic>
      <p:sp>
        <p:nvSpPr>
          <p:cNvPr id="145" name="Google Shape;145;p14"/>
          <p:cNvSpPr txBox="1"/>
          <p:nvPr/>
        </p:nvSpPr>
        <p:spPr>
          <a:xfrm>
            <a:off x="4394750" y="3089250"/>
            <a:ext cx="4350600" cy="18555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2000" u="sng">
                <a:solidFill>
                  <a:schemeClr val="accent5"/>
                </a:solidFill>
                <a:latin typeface="Calibri"/>
                <a:ea typeface="Calibri"/>
                <a:cs typeface="Calibri"/>
                <a:sym typeface="Calibri"/>
                <a:hlinkClick r:id="rId4"/>
              </a:rPr>
              <a:t>Result</a:t>
            </a:r>
            <a:r>
              <a:rPr lang="en" sz="2000">
                <a:solidFill>
                  <a:schemeClr val="dk2"/>
                </a:solidFill>
                <a:latin typeface="Calibri"/>
                <a:ea typeface="Calibri"/>
                <a:cs typeface="Calibri"/>
                <a:sym typeface="Calibri"/>
              </a:rPr>
              <a:t>: The officer received a sentence of 20 years behind bars, plus two years of supervision after his release. - NBC News.</a:t>
            </a:r>
            <a:endParaRPr sz="2000">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ctrTitle"/>
          </p:nvPr>
        </p:nvSpPr>
        <p:spPr>
          <a:xfrm>
            <a:off x="1858703" y="896083"/>
            <a:ext cx="5361300" cy="1448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rtl="0">
              <a:spcBef>
                <a:spcPts val="0"/>
              </a:spcBef>
              <a:spcAft>
                <a:spcPts val="0"/>
              </a:spcAft>
              <a:buNone/>
            </a:pPr>
            <a:r>
              <a:rPr lang="en" b="1" dirty="0" smtClean="0">
                <a:latin typeface="Calibri"/>
                <a:ea typeface="Calibri"/>
                <a:cs typeface="Calibri"/>
                <a:sym typeface="Calibri"/>
              </a:rPr>
              <a:t>Responsibly Recording</a:t>
            </a:r>
            <a:endParaRPr b="1" dirty="0">
              <a:latin typeface="Calibri"/>
              <a:ea typeface="Calibri"/>
              <a:cs typeface="Calibri"/>
              <a:sym typeface="Calibri"/>
            </a:endParaRPr>
          </a:p>
        </p:txBody>
      </p:sp>
      <p:sp>
        <p:nvSpPr>
          <p:cNvPr id="267" name="Google Shape;267;p32"/>
          <p:cNvSpPr txBox="1">
            <a:spLocks noGrp="1"/>
          </p:cNvSpPr>
          <p:nvPr>
            <p:ph type="subTitle" idx="1"/>
          </p:nvPr>
        </p:nvSpPr>
        <p:spPr>
          <a:xfrm>
            <a:off x="707900" y="1911900"/>
            <a:ext cx="7662900" cy="6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600" dirty="0">
                <a:solidFill>
                  <a:schemeClr val="dk2"/>
                </a:solidFill>
              </a:rPr>
              <a:t>Remember, </a:t>
            </a:r>
            <a:r>
              <a:rPr lang="en" sz="2600" dirty="0" smtClean="0">
                <a:solidFill>
                  <a:schemeClr val="dk2"/>
                </a:solidFill>
              </a:rPr>
              <a:t>this is general guidance.  </a:t>
            </a:r>
            <a:r>
              <a:rPr lang="en" sz="2600" dirty="0">
                <a:solidFill>
                  <a:schemeClr val="dk2"/>
                </a:solidFill>
              </a:rPr>
              <a:t>You should check your state’s </a:t>
            </a:r>
            <a:r>
              <a:rPr lang="en" sz="2600" dirty="0" smtClean="0">
                <a:solidFill>
                  <a:schemeClr val="dk2"/>
                </a:solidFill>
              </a:rPr>
              <a:t>laws and regulations </a:t>
            </a:r>
            <a:r>
              <a:rPr lang="en" sz="2600" dirty="0">
                <a:solidFill>
                  <a:schemeClr val="dk2"/>
                </a:solidFill>
              </a:rPr>
              <a:t>to ensure complete compliance with the law.  You may learn more from:</a:t>
            </a:r>
            <a:r>
              <a:rPr lang="en" sz="2600" dirty="0">
                <a:solidFill>
                  <a:srgbClr val="000000"/>
                </a:solidFill>
              </a:rPr>
              <a:t> </a:t>
            </a:r>
            <a:endParaRPr sz="2600" dirty="0">
              <a:solidFill>
                <a:srgbClr val="000000"/>
              </a:solidFill>
            </a:endParaRPr>
          </a:p>
          <a:p>
            <a:pPr marL="0" lvl="0" indent="0" rtl="0">
              <a:spcBef>
                <a:spcPts val="0"/>
              </a:spcBef>
              <a:spcAft>
                <a:spcPts val="0"/>
              </a:spcAft>
              <a:buNone/>
            </a:pPr>
            <a:r>
              <a:rPr lang="en" sz="2800" u="sng" dirty="0">
                <a:solidFill>
                  <a:srgbClr val="326891"/>
                </a:solidFill>
                <a:latin typeface="Nunito"/>
                <a:ea typeface="Nunito"/>
                <a:cs typeface="Nunito"/>
                <a:sym typeface="Nunito"/>
                <a:hlinkClick r:id="rId2"/>
              </a:rPr>
              <a:t>MMTC’s FAQs from the Santana Initiative</a:t>
            </a:r>
            <a:endParaRPr sz="2600" dirty="0">
              <a:solidFill>
                <a:srgbClr val="32689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662800" y="502325"/>
            <a:ext cx="81816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Avoiding Unnecessary Confrontation:</a:t>
            </a:r>
            <a:endParaRPr b="1">
              <a:latin typeface="Calibri"/>
              <a:ea typeface="Calibri"/>
              <a:cs typeface="Calibri"/>
              <a:sym typeface="Calibri"/>
            </a:endParaRPr>
          </a:p>
        </p:txBody>
      </p:sp>
      <p:sp>
        <p:nvSpPr>
          <p:cNvPr id="273" name="Google Shape;273;p33"/>
          <p:cNvSpPr txBox="1">
            <a:spLocks noGrp="1"/>
          </p:cNvSpPr>
          <p:nvPr>
            <p:ph type="body" idx="1"/>
          </p:nvPr>
        </p:nvSpPr>
        <p:spPr>
          <a:xfrm>
            <a:off x="873900" y="1266525"/>
            <a:ext cx="7078800" cy="31695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dirty="0"/>
              <a:t>Do not interfere with the police officers in the performance of their duties;</a:t>
            </a:r>
            <a:endParaRPr sz="2000" dirty="0"/>
          </a:p>
          <a:p>
            <a:pPr lvl="0" indent="-355600">
              <a:buSzPts val="2000"/>
            </a:pPr>
            <a:r>
              <a:rPr lang="en" sz="2000" dirty="0"/>
              <a:t>Do not </a:t>
            </a:r>
            <a:r>
              <a:rPr lang="en" sz="2000" dirty="0" smtClean="0"/>
              <a:t>violate </a:t>
            </a:r>
            <a:r>
              <a:rPr lang="en" sz="2000" dirty="0"/>
              <a:t>any section of the law, ordinance, code, or criminal or traffic article; or</a:t>
            </a:r>
            <a:endParaRPr sz="2000" dirty="0"/>
          </a:p>
          <a:p>
            <a:pPr lvl="0" indent="-355600">
              <a:buSzPts val="2000"/>
            </a:pPr>
            <a:r>
              <a:rPr lang="en" sz="2000" dirty="0"/>
              <a:t>Do not c</a:t>
            </a:r>
            <a:r>
              <a:rPr lang="en" sz="2000" dirty="0" smtClean="0"/>
              <a:t>ause </a:t>
            </a:r>
            <a:r>
              <a:rPr lang="en" sz="2000" dirty="0"/>
              <a:t>another person to break the law.</a:t>
            </a:r>
            <a:endParaRPr sz="2000" dirty="0"/>
          </a:p>
          <a:p>
            <a:pPr marL="0" lvl="0" indent="0" rtl="0">
              <a:spcBef>
                <a:spcPts val="0"/>
              </a:spcBef>
              <a:spcAft>
                <a:spcPts val="0"/>
              </a:spcAft>
              <a:buNone/>
            </a:pPr>
            <a:endParaRPr sz="2000" dirty="0"/>
          </a:p>
          <a:p>
            <a:pPr marL="0" lvl="0" indent="0" rtl="0">
              <a:spcBef>
                <a:spcPts val="0"/>
              </a:spcBef>
              <a:spcAft>
                <a:spcPts val="0"/>
              </a:spcAft>
              <a:buNone/>
            </a:pPr>
            <a:r>
              <a:rPr lang="en" sz="2000" dirty="0"/>
              <a:t>*Though officers on duty don’t have a reasonable expectation of privacy, you should </a:t>
            </a:r>
            <a:r>
              <a:rPr lang="en" sz="2000" dirty="0" smtClean="0"/>
              <a:t>avoid </a:t>
            </a:r>
            <a:r>
              <a:rPr lang="en" sz="2000" dirty="0"/>
              <a:t>recording in a secret </a:t>
            </a:r>
            <a:r>
              <a:rPr lang="en" sz="2000" dirty="0" smtClean="0"/>
              <a:t>manner.</a:t>
            </a:r>
            <a:endParaRPr sz="2000" dirty="0"/>
          </a:p>
          <a:p>
            <a:pPr marL="0" lvl="0" indent="0">
              <a:spcBef>
                <a:spcPts val="0"/>
              </a:spcBef>
              <a:spcAft>
                <a:spcPts val="1600"/>
              </a:spcAft>
              <a:buNone/>
            </a:pPr>
            <a:endParaRPr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body" idx="1"/>
          </p:nvPr>
        </p:nvSpPr>
        <p:spPr>
          <a:xfrm>
            <a:off x="819150" y="1305200"/>
            <a:ext cx="7721400" cy="3133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2000" dirty="0"/>
          </a:p>
          <a:p>
            <a:pPr marL="457200" lvl="0" indent="-368300" rtl="0">
              <a:lnSpc>
                <a:spcPct val="100000"/>
              </a:lnSpc>
              <a:spcBef>
                <a:spcPts val="0"/>
              </a:spcBef>
              <a:spcAft>
                <a:spcPts val="0"/>
              </a:spcAft>
              <a:buClr>
                <a:srgbClr val="000000"/>
              </a:buClr>
              <a:buSzPts val="2200"/>
              <a:buFont typeface="Arial"/>
              <a:buChar char="●"/>
            </a:pPr>
            <a:r>
              <a:rPr lang="en" sz="2000" dirty="0"/>
              <a:t>If you are clearly in a public place, then the police or whoever is being recorded has no reasonable expectation of privacy, and the law </a:t>
            </a:r>
            <a:r>
              <a:rPr lang="en" sz="2000" dirty="0" smtClean="0"/>
              <a:t>generally does </a:t>
            </a:r>
            <a:r>
              <a:rPr lang="en" sz="2000" dirty="0"/>
              <a:t>not require consent to record.</a:t>
            </a:r>
            <a:endParaRPr sz="2000" dirty="0"/>
          </a:p>
          <a:p>
            <a:pPr marL="457200" lvl="0" indent="-368300" rtl="0">
              <a:lnSpc>
                <a:spcPct val="100000"/>
              </a:lnSpc>
              <a:spcBef>
                <a:spcPts val="1000"/>
              </a:spcBef>
              <a:spcAft>
                <a:spcPts val="0"/>
              </a:spcAft>
              <a:buClr>
                <a:srgbClr val="000000"/>
              </a:buClr>
              <a:buSzPts val="2200"/>
              <a:buFont typeface="Arial"/>
              <a:buChar char="●"/>
            </a:pPr>
            <a:r>
              <a:rPr lang="en" sz="2000" dirty="0"/>
              <a:t>If the setting is or could be private, you should acquire the proper consent as defined by your state wiretap/eavesdropping statute(s). </a:t>
            </a:r>
            <a:endParaRPr sz="2000" dirty="0"/>
          </a:p>
          <a:p>
            <a:pPr marL="457200" lvl="0" indent="-368300" rtl="0">
              <a:lnSpc>
                <a:spcPct val="100000"/>
              </a:lnSpc>
              <a:spcBef>
                <a:spcPts val="1000"/>
              </a:spcBef>
              <a:spcAft>
                <a:spcPts val="0"/>
              </a:spcAft>
              <a:buClr>
                <a:srgbClr val="000000"/>
              </a:buClr>
              <a:buSzPts val="2200"/>
              <a:buFont typeface="Arial"/>
              <a:buChar char="●"/>
            </a:pPr>
            <a:r>
              <a:rPr lang="en" sz="2000" dirty="0"/>
              <a:t>(More on what “proper consent” is in the following slides)</a:t>
            </a:r>
            <a:endParaRPr sz="2000" dirty="0"/>
          </a:p>
        </p:txBody>
      </p:sp>
      <p:sp>
        <p:nvSpPr>
          <p:cNvPr id="279" name="Google Shape;279;p34"/>
          <p:cNvSpPr txBox="1">
            <a:spLocks noGrp="1"/>
          </p:cNvSpPr>
          <p:nvPr>
            <p:ph type="title"/>
          </p:nvPr>
        </p:nvSpPr>
        <p:spPr>
          <a:xfrm>
            <a:off x="662800" y="502325"/>
            <a:ext cx="81816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Avoiding Unnecessary Confrontation:</a:t>
            </a:r>
            <a:endParaRPr b="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body" idx="1"/>
          </p:nvPr>
        </p:nvSpPr>
        <p:spPr>
          <a:xfrm>
            <a:off x="826425" y="1634525"/>
            <a:ext cx="3825000" cy="2627400"/>
          </a:xfrm>
          <a:prstGeom prst="rect">
            <a:avLst/>
          </a:prstGeom>
        </p:spPr>
        <p:txBody>
          <a:bodyPr spcFirstLastPara="1" wrap="square" lIns="91425" tIns="91425" rIns="91425" bIns="91425" anchor="t" anchorCtr="0">
            <a:noAutofit/>
          </a:bodyPr>
          <a:lstStyle/>
          <a:p>
            <a:pPr marL="457200" lvl="0" indent="-355600">
              <a:spcBef>
                <a:spcPts val="1000"/>
              </a:spcBef>
              <a:spcAft>
                <a:spcPts val="0"/>
              </a:spcAft>
              <a:buSzPts val="2000"/>
              <a:buChar char="●"/>
            </a:pPr>
            <a:r>
              <a:rPr lang="en" sz="2000"/>
              <a:t>Federal Law (One-Party)</a:t>
            </a:r>
            <a:endParaRPr sz="2000"/>
          </a:p>
          <a:p>
            <a:pPr marL="457200" lvl="0" indent="-355600" rtl="0">
              <a:spcBef>
                <a:spcPts val="1600"/>
              </a:spcBef>
              <a:spcAft>
                <a:spcPts val="0"/>
              </a:spcAft>
              <a:buSzPts val="2000"/>
              <a:buChar char="●"/>
            </a:pPr>
            <a:r>
              <a:rPr lang="en" sz="2000"/>
              <a:t>One-party v. Two-Party </a:t>
            </a:r>
            <a:endParaRPr sz="2000"/>
          </a:p>
          <a:p>
            <a:pPr marL="457200" lvl="0" indent="-355600" rtl="0">
              <a:spcBef>
                <a:spcPts val="1600"/>
              </a:spcBef>
              <a:spcAft>
                <a:spcPts val="0"/>
              </a:spcAft>
              <a:buSzPts val="2000"/>
              <a:buChar char="●"/>
            </a:pPr>
            <a:r>
              <a:rPr lang="en" sz="2000"/>
              <a:t>Expectations of Privacy</a:t>
            </a:r>
            <a:endParaRPr sz="2000"/>
          </a:p>
          <a:p>
            <a:pPr marL="0" lvl="0" indent="0">
              <a:spcBef>
                <a:spcPts val="1600"/>
              </a:spcBef>
              <a:spcAft>
                <a:spcPts val="0"/>
              </a:spcAft>
              <a:buNone/>
            </a:pPr>
            <a:endParaRPr sz="2000"/>
          </a:p>
          <a:p>
            <a:pPr marL="0" lvl="0" indent="0">
              <a:spcBef>
                <a:spcPts val="1600"/>
              </a:spcBef>
              <a:spcAft>
                <a:spcPts val="1600"/>
              </a:spcAft>
              <a:buNone/>
            </a:pPr>
            <a:endParaRPr sz="2000"/>
          </a:p>
        </p:txBody>
      </p:sp>
      <p:sp>
        <p:nvSpPr>
          <p:cNvPr id="285" name="Google Shape;285;p35"/>
          <p:cNvSpPr txBox="1">
            <a:spLocks noGrp="1"/>
          </p:cNvSpPr>
          <p:nvPr>
            <p:ph type="title"/>
          </p:nvPr>
        </p:nvSpPr>
        <p:spPr>
          <a:xfrm>
            <a:off x="662800" y="502325"/>
            <a:ext cx="6493500" cy="650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Understanding Consent and Its Limits</a:t>
            </a:r>
            <a:endParaRPr b="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6"/>
          <p:cNvSpPr txBox="1">
            <a:spLocks noGrp="1"/>
          </p:cNvSpPr>
          <p:nvPr>
            <p:ph type="body" idx="1"/>
          </p:nvPr>
        </p:nvSpPr>
        <p:spPr>
          <a:xfrm>
            <a:off x="867400" y="1430875"/>
            <a:ext cx="7505700" cy="1846800"/>
          </a:xfrm>
          <a:prstGeom prst="rect">
            <a:avLst/>
          </a:prstGeom>
        </p:spPr>
        <p:txBody>
          <a:bodyPr spcFirstLastPara="1" wrap="square" lIns="91425" tIns="91425" rIns="91425" bIns="91425" anchor="t" anchorCtr="0">
            <a:noAutofit/>
          </a:bodyPr>
          <a:lstStyle/>
          <a:p>
            <a:pPr marL="0" lvl="0" indent="0">
              <a:lnSpc>
                <a:spcPct val="100000"/>
              </a:lnSpc>
              <a:spcAft>
                <a:spcPts val="1000"/>
              </a:spcAft>
              <a:buNone/>
            </a:pPr>
            <a:r>
              <a:rPr lang="en" sz="2000" dirty="0" smtClean="0"/>
              <a:t>Under federal law, and in a one-party consent state, you may record </a:t>
            </a:r>
            <a:r>
              <a:rPr lang="en-US" sz="2000" dirty="0" smtClean="0"/>
              <a:t>your </a:t>
            </a:r>
            <a:r>
              <a:rPr lang="en-US" sz="2000" dirty="0"/>
              <a:t>own interactions, including those with police as they are discharging their duties under the law, whether or not you are in a public area or the police know you are </a:t>
            </a:r>
            <a:r>
              <a:rPr lang="en-US" sz="2000" dirty="0" smtClean="0"/>
              <a:t>recording.</a:t>
            </a:r>
            <a:endParaRPr lang="en" sz="2000" dirty="0" smtClean="0"/>
          </a:p>
          <a:p>
            <a:pPr marL="0" lvl="0" indent="0" rtl="0">
              <a:lnSpc>
                <a:spcPct val="100000"/>
              </a:lnSpc>
              <a:spcBef>
                <a:spcPts val="0"/>
              </a:spcBef>
              <a:spcAft>
                <a:spcPts val="1000"/>
              </a:spcAft>
              <a:buNone/>
            </a:pPr>
            <a:r>
              <a:rPr lang="en" sz="2000" dirty="0" smtClean="0"/>
              <a:t>Generally </a:t>
            </a:r>
            <a:r>
              <a:rPr lang="en" sz="2000" dirty="0"/>
              <a:t>speaking, </a:t>
            </a:r>
            <a:r>
              <a:rPr lang="en" sz="2000" dirty="0" smtClean="0"/>
              <a:t>you may record </a:t>
            </a:r>
            <a:r>
              <a:rPr lang="en-US" sz="2000" dirty="0" smtClean="0"/>
              <a:t>interactions between the police and a third party in a public place (or a private space where you have a right to be) if your camera is in plain view.</a:t>
            </a:r>
            <a:r>
              <a:rPr lang="en" sz="2000" dirty="0" smtClean="0"/>
              <a:t> </a:t>
            </a:r>
            <a:endParaRPr sz="2000" dirty="0"/>
          </a:p>
        </p:txBody>
      </p:sp>
      <p:sp>
        <p:nvSpPr>
          <p:cNvPr id="291" name="Google Shape;291;p36"/>
          <p:cNvSpPr txBox="1">
            <a:spLocks noGrp="1"/>
          </p:cNvSpPr>
          <p:nvPr>
            <p:ph type="title"/>
          </p:nvPr>
        </p:nvSpPr>
        <p:spPr>
          <a:xfrm>
            <a:off x="662800" y="502325"/>
            <a:ext cx="31890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One-Party Consent</a:t>
            </a:r>
            <a:endParaRPr b="1">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txBox="1">
            <a:spLocks noGrp="1"/>
          </p:cNvSpPr>
          <p:nvPr>
            <p:ph type="body" idx="1"/>
          </p:nvPr>
        </p:nvSpPr>
        <p:spPr>
          <a:xfrm>
            <a:off x="867400" y="1430875"/>
            <a:ext cx="7505700" cy="3141300"/>
          </a:xfrm>
          <a:prstGeom prst="rect">
            <a:avLst/>
          </a:prstGeom>
        </p:spPr>
        <p:txBody>
          <a:bodyPr spcFirstLastPara="1" wrap="square" lIns="91425" tIns="91425" rIns="91425" bIns="91425" anchor="t" anchorCtr="0">
            <a:noAutofit/>
          </a:bodyPr>
          <a:lstStyle/>
          <a:p>
            <a:pPr marL="342900" indent="-342900">
              <a:lnSpc>
                <a:spcPct val="100000"/>
              </a:lnSpc>
              <a:spcAft>
                <a:spcPts val="1000"/>
              </a:spcAft>
            </a:pPr>
            <a:r>
              <a:rPr lang="en" sz="2000" dirty="0" smtClean="0"/>
              <a:t>In a two-party </a:t>
            </a:r>
            <a:r>
              <a:rPr lang="en" sz="2000" dirty="0"/>
              <a:t>consent </a:t>
            </a:r>
            <a:r>
              <a:rPr lang="en" sz="2000" dirty="0" smtClean="0"/>
              <a:t>state, you must obtain the consent of ALL PARTIES to record a private conversation.</a:t>
            </a:r>
          </a:p>
          <a:p>
            <a:pPr marL="342900" indent="-342900">
              <a:lnSpc>
                <a:spcPct val="100000"/>
              </a:lnSpc>
              <a:spcAft>
                <a:spcPts val="300"/>
              </a:spcAft>
            </a:pPr>
            <a:r>
              <a:rPr lang="en" sz="2000" dirty="0" smtClean="0"/>
              <a:t>Generally </a:t>
            </a:r>
            <a:r>
              <a:rPr lang="en" sz="2000" dirty="0"/>
              <a:t>speaking, </a:t>
            </a:r>
            <a:r>
              <a:rPr lang="en" sz="2000" dirty="0" smtClean="0"/>
              <a:t>even in two-party consent states, you </a:t>
            </a:r>
            <a:r>
              <a:rPr lang="en" sz="2000" dirty="0"/>
              <a:t>may record </a:t>
            </a:r>
            <a:r>
              <a:rPr lang="en-US" sz="2000" dirty="0"/>
              <a:t>interactions between the police and a third party in a public </a:t>
            </a:r>
            <a:r>
              <a:rPr lang="en-US" sz="2000" dirty="0" smtClean="0"/>
              <a:t>place (or private place where you have a right to be) if </a:t>
            </a:r>
            <a:r>
              <a:rPr lang="en-US" sz="2000" dirty="0"/>
              <a:t>your camera is in plain view</a:t>
            </a:r>
            <a:r>
              <a:rPr lang="en-US" sz="2000" dirty="0" smtClean="0"/>
              <a:t>.</a:t>
            </a:r>
          </a:p>
          <a:p>
            <a:pPr marL="800100" lvl="1" indent="-342900">
              <a:lnSpc>
                <a:spcPct val="100000"/>
              </a:lnSpc>
              <a:spcBef>
                <a:spcPts val="300"/>
              </a:spcBef>
              <a:spcAft>
                <a:spcPts val="300"/>
              </a:spcAft>
            </a:pPr>
            <a:r>
              <a:rPr lang="en-US" sz="1800" dirty="0"/>
              <a:t>This is the case so long as none of the parties have a reasonable expectation of </a:t>
            </a:r>
            <a:r>
              <a:rPr lang="en-US" sz="1800" dirty="0" smtClean="0"/>
              <a:t>privacy.</a:t>
            </a:r>
          </a:p>
          <a:p>
            <a:pPr marL="800100" lvl="1" indent="-342900">
              <a:lnSpc>
                <a:spcPct val="100000"/>
              </a:lnSpc>
              <a:spcBef>
                <a:spcPts val="300"/>
              </a:spcBef>
              <a:spcAft>
                <a:spcPts val="300"/>
              </a:spcAft>
            </a:pPr>
            <a:r>
              <a:rPr lang="en-US" sz="1800" dirty="0" smtClean="0"/>
              <a:t>You should expressly announce state </a:t>
            </a:r>
            <a:r>
              <a:rPr lang="en-US" sz="1800" dirty="0"/>
              <a:t>that you are recording, rather than hiding it or otherwise attempting to record surreptitiously</a:t>
            </a:r>
            <a:endParaRPr lang="en-US" sz="1800" dirty="0" smtClean="0"/>
          </a:p>
          <a:p>
            <a:pPr marL="0" lvl="0" indent="0">
              <a:lnSpc>
                <a:spcPct val="100000"/>
              </a:lnSpc>
              <a:spcAft>
                <a:spcPts val="1000"/>
              </a:spcAft>
              <a:buNone/>
            </a:pPr>
            <a:endParaRPr lang="en" sz="2000" dirty="0" smtClean="0"/>
          </a:p>
        </p:txBody>
      </p:sp>
      <p:sp>
        <p:nvSpPr>
          <p:cNvPr id="297" name="Google Shape;297;p37"/>
          <p:cNvSpPr txBox="1">
            <a:spLocks noGrp="1"/>
          </p:cNvSpPr>
          <p:nvPr>
            <p:ph type="title"/>
          </p:nvPr>
        </p:nvSpPr>
        <p:spPr>
          <a:xfrm>
            <a:off x="662800" y="502325"/>
            <a:ext cx="43497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Two-Party Consent</a:t>
            </a:r>
            <a:endParaRPr b="1">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body" idx="1"/>
          </p:nvPr>
        </p:nvSpPr>
        <p:spPr>
          <a:xfrm>
            <a:off x="867400" y="1430875"/>
            <a:ext cx="7505700" cy="3141300"/>
          </a:xfrm>
          <a:prstGeom prst="rect">
            <a:avLst/>
          </a:prstGeom>
        </p:spPr>
        <p:txBody>
          <a:bodyPr spcFirstLastPara="1" wrap="square" lIns="91425" tIns="91425" rIns="91425" bIns="91425" anchor="t" anchorCtr="0">
            <a:noAutofit/>
          </a:bodyPr>
          <a:lstStyle/>
          <a:p>
            <a:pPr lvl="0" indent="-355600">
              <a:lnSpc>
                <a:spcPct val="100000"/>
              </a:lnSpc>
              <a:buSzPts val="2000"/>
              <a:buFont typeface="Arial"/>
              <a:buChar char="●"/>
            </a:pPr>
            <a:r>
              <a:rPr lang="en" sz="2000" dirty="0"/>
              <a:t>Generally speaking, you may record interactions in public spaces without consent without violating state wiretapping and eavesdropping </a:t>
            </a:r>
            <a:r>
              <a:rPr lang="en" sz="2000" dirty="0" smtClean="0"/>
              <a:t>laws.</a:t>
            </a:r>
          </a:p>
          <a:p>
            <a:pPr lvl="1" indent="-355600">
              <a:lnSpc>
                <a:spcPct val="100000"/>
              </a:lnSpc>
              <a:spcBef>
                <a:spcPts val="0"/>
              </a:spcBef>
              <a:buSzPts val="2000"/>
              <a:buFont typeface="Arial"/>
              <a:buChar char="●"/>
            </a:pPr>
            <a:endParaRPr lang="en" sz="1800" dirty="0" smtClean="0"/>
          </a:p>
          <a:p>
            <a:pPr lvl="1" indent="-355600">
              <a:lnSpc>
                <a:spcPct val="100000"/>
              </a:lnSpc>
              <a:spcBef>
                <a:spcPts val="0"/>
              </a:spcBef>
              <a:buSzPts val="2000"/>
              <a:buFont typeface="Arial"/>
              <a:buChar char="●"/>
            </a:pPr>
            <a:r>
              <a:rPr lang="en" sz="1800" dirty="0" smtClean="0"/>
              <a:t>This is because, in </a:t>
            </a:r>
            <a:r>
              <a:rPr lang="en" sz="1800" dirty="0"/>
              <a:t>a public setting, people </a:t>
            </a:r>
            <a:r>
              <a:rPr lang="en" sz="1800" dirty="0" smtClean="0"/>
              <a:t>generally do </a:t>
            </a:r>
            <a:r>
              <a:rPr lang="en" sz="1800" b="1" dirty="0"/>
              <a:t>not</a:t>
            </a:r>
            <a:r>
              <a:rPr lang="en" sz="1800" dirty="0"/>
              <a:t> have a reasonable expectation of privacy.  </a:t>
            </a:r>
            <a:endParaRPr lang="en" sz="1800" dirty="0" smtClean="0"/>
          </a:p>
          <a:p>
            <a:pPr lvl="2" indent="-355600">
              <a:lnSpc>
                <a:spcPct val="100000"/>
              </a:lnSpc>
              <a:spcBef>
                <a:spcPts val="0"/>
              </a:spcBef>
              <a:buSzPts val="2000"/>
              <a:buFont typeface="Arial"/>
              <a:buChar char="●"/>
            </a:pPr>
            <a:endParaRPr lang="en" sz="1800" dirty="0" smtClean="0"/>
          </a:p>
          <a:p>
            <a:pPr lvl="1" indent="-355600">
              <a:lnSpc>
                <a:spcPct val="100000"/>
              </a:lnSpc>
              <a:spcBef>
                <a:spcPts val="0"/>
              </a:spcBef>
              <a:buSzPts val="2000"/>
              <a:buFont typeface="Arial"/>
              <a:buChar char="●"/>
            </a:pPr>
            <a:r>
              <a:rPr lang="en" sz="1800" dirty="0" smtClean="0"/>
              <a:t>But, there are exceptions (e.g., a conversation in a coffee shop where the parties to the conversation are huddled in a corner whispering)</a:t>
            </a:r>
          </a:p>
          <a:p>
            <a:pPr marL="101600" lvl="0" indent="0" rtl="0">
              <a:lnSpc>
                <a:spcPct val="100000"/>
              </a:lnSpc>
              <a:spcBef>
                <a:spcPts val="1000"/>
              </a:spcBef>
              <a:spcAft>
                <a:spcPts val="1000"/>
              </a:spcAft>
              <a:buSzPts val="2000"/>
              <a:buNone/>
            </a:pPr>
            <a:endParaRPr sz="2000" b="1" u="sng" dirty="0"/>
          </a:p>
        </p:txBody>
      </p:sp>
      <p:sp>
        <p:nvSpPr>
          <p:cNvPr id="303" name="Google Shape;303;p38"/>
          <p:cNvSpPr txBox="1">
            <a:spLocks noGrp="1"/>
          </p:cNvSpPr>
          <p:nvPr>
            <p:ph type="title"/>
          </p:nvPr>
        </p:nvSpPr>
        <p:spPr>
          <a:xfrm>
            <a:off x="662800" y="502325"/>
            <a:ext cx="31890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In Public</a:t>
            </a:r>
            <a:endParaRPr b="1">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body" idx="1"/>
          </p:nvPr>
        </p:nvSpPr>
        <p:spPr>
          <a:xfrm>
            <a:off x="606450" y="1353250"/>
            <a:ext cx="7781400" cy="3094200"/>
          </a:xfrm>
          <a:prstGeom prst="rect">
            <a:avLst/>
          </a:prstGeom>
        </p:spPr>
        <p:txBody>
          <a:bodyPr spcFirstLastPara="1" wrap="square" lIns="91425" tIns="91425" rIns="91425" bIns="91425" anchor="t" anchorCtr="0">
            <a:noAutofit/>
          </a:bodyPr>
          <a:lstStyle/>
          <a:p>
            <a:pPr marL="457200" lvl="0" indent="-355600" rtl="0">
              <a:lnSpc>
                <a:spcPct val="100000"/>
              </a:lnSpc>
              <a:spcBef>
                <a:spcPts val="0"/>
              </a:spcBef>
              <a:spcAft>
                <a:spcPts val="0"/>
              </a:spcAft>
              <a:buSzPts val="2000"/>
              <a:buChar char="●"/>
            </a:pPr>
            <a:r>
              <a:rPr lang="en" sz="2000" dirty="0"/>
              <a:t>What is public? </a:t>
            </a:r>
            <a:endParaRPr lang="en" sz="2000" dirty="0" smtClean="0"/>
          </a:p>
          <a:p>
            <a:pPr lvl="1" indent="-355600">
              <a:lnSpc>
                <a:spcPct val="100000"/>
              </a:lnSpc>
              <a:spcBef>
                <a:spcPts val="0"/>
              </a:spcBef>
              <a:buSzPts val="2000"/>
              <a:buChar char="●"/>
            </a:pPr>
            <a:r>
              <a:rPr lang="en" sz="1600" dirty="0" smtClean="0"/>
              <a:t>Any space that is not private.</a:t>
            </a:r>
            <a:endParaRPr lang="en" sz="1600" dirty="0"/>
          </a:p>
          <a:p>
            <a:pPr lvl="1" indent="-355600">
              <a:lnSpc>
                <a:spcPct val="100000"/>
              </a:lnSpc>
              <a:spcBef>
                <a:spcPts val="0"/>
              </a:spcBef>
              <a:buSzPts val="2000"/>
              <a:buChar char="●"/>
            </a:pPr>
            <a:r>
              <a:rPr lang="en" sz="1600" dirty="0" smtClean="0"/>
              <a:t>Public spaces traditionally include sidewalks, streets, public parks, etc.</a:t>
            </a:r>
            <a:endParaRPr sz="1600" dirty="0"/>
          </a:p>
          <a:p>
            <a:pPr marL="457200" lvl="0" indent="-355600" rtl="0">
              <a:lnSpc>
                <a:spcPct val="100000"/>
              </a:lnSpc>
              <a:spcBef>
                <a:spcPts val="1000"/>
              </a:spcBef>
              <a:spcAft>
                <a:spcPts val="0"/>
              </a:spcAft>
              <a:buSzPts val="2000"/>
              <a:buChar char="●"/>
            </a:pPr>
            <a:r>
              <a:rPr lang="en" sz="2000" dirty="0"/>
              <a:t>What is reasonable? </a:t>
            </a:r>
            <a:endParaRPr lang="en" sz="2000" dirty="0" smtClean="0"/>
          </a:p>
          <a:p>
            <a:pPr lvl="1" indent="-355600">
              <a:lnSpc>
                <a:spcPct val="100000"/>
              </a:lnSpc>
              <a:spcBef>
                <a:spcPts val="1000"/>
              </a:spcBef>
              <a:buSzPts val="2000"/>
              <a:buChar char="●"/>
            </a:pPr>
            <a:r>
              <a:rPr lang="en" sz="1600" dirty="0" smtClean="0"/>
              <a:t>Courts evaluate based upon both the individual’s actual expectations and whether society recognizes that expecation as reasonable</a:t>
            </a:r>
          </a:p>
          <a:p>
            <a:pPr lvl="1" indent="-355600">
              <a:lnSpc>
                <a:spcPct val="100000"/>
              </a:lnSpc>
              <a:spcBef>
                <a:spcPts val="1000"/>
              </a:spcBef>
              <a:buSzPts val="2000"/>
              <a:buChar char="●"/>
            </a:pPr>
            <a:r>
              <a:rPr lang="en" sz="1600" dirty="0" smtClean="0"/>
              <a:t>Generally speaking, if conduct is occuring in a public space, it </a:t>
            </a:r>
            <a:r>
              <a:rPr lang="en" sz="1600" dirty="0"/>
              <a:t>is </a:t>
            </a:r>
            <a:r>
              <a:rPr lang="en" sz="1600" dirty="0" smtClean="0"/>
              <a:t>acceptable </a:t>
            </a:r>
            <a:r>
              <a:rPr lang="en" sz="1600" dirty="0"/>
              <a:t>to record, </a:t>
            </a:r>
            <a:r>
              <a:rPr lang="en" sz="1600" dirty="0" smtClean="0"/>
              <a:t>subject to state consent laws.</a:t>
            </a:r>
            <a:endParaRPr sz="1600" dirty="0"/>
          </a:p>
          <a:p>
            <a:pPr marL="457200" lvl="0" indent="-355600" rtl="0">
              <a:lnSpc>
                <a:spcPct val="100000"/>
              </a:lnSpc>
              <a:spcBef>
                <a:spcPts val="1000"/>
              </a:spcBef>
              <a:spcAft>
                <a:spcPts val="0"/>
              </a:spcAft>
              <a:buSzPts val="2000"/>
              <a:buChar char="●"/>
            </a:pPr>
            <a:r>
              <a:rPr lang="en" sz="2000" dirty="0"/>
              <a:t>Recording in public is not “secret” if in plain view</a:t>
            </a:r>
            <a:r>
              <a:rPr lang="en" sz="2000" dirty="0" smtClean="0"/>
              <a:t>.</a:t>
            </a:r>
            <a:endParaRPr sz="2000" dirty="0"/>
          </a:p>
        </p:txBody>
      </p:sp>
      <p:sp>
        <p:nvSpPr>
          <p:cNvPr id="309" name="Google Shape;309;p39"/>
          <p:cNvSpPr txBox="1">
            <a:spLocks noGrp="1"/>
          </p:cNvSpPr>
          <p:nvPr>
            <p:ph type="title"/>
          </p:nvPr>
        </p:nvSpPr>
        <p:spPr>
          <a:xfrm>
            <a:off x="662800" y="502325"/>
            <a:ext cx="47232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Expectation of Privacy</a:t>
            </a:r>
            <a:endParaRPr b="1">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a:spLocks noGrp="1"/>
          </p:cNvSpPr>
          <p:nvPr>
            <p:ph type="subTitle" idx="1"/>
          </p:nvPr>
        </p:nvSpPr>
        <p:spPr>
          <a:xfrm>
            <a:off x="311700" y="2267225"/>
            <a:ext cx="8520600" cy="175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chemeClr val="dk2"/>
                </a:solidFill>
              </a:rPr>
              <a:t>These are common scenarios that may occur along with possible responses. </a:t>
            </a:r>
            <a:endParaRPr sz="2000">
              <a:solidFill>
                <a:schemeClr val="dk2"/>
              </a:solidFill>
            </a:endParaRPr>
          </a:p>
          <a:p>
            <a:pPr marL="0" lvl="0" indent="0" rtl="0">
              <a:spcBef>
                <a:spcPts val="0"/>
              </a:spcBef>
              <a:spcAft>
                <a:spcPts val="0"/>
              </a:spcAft>
              <a:buNone/>
            </a:pPr>
            <a:r>
              <a:rPr lang="en" sz="2000">
                <a:solidFill>
                  <a:schemeClr val="dk2"/>
                </a:solidFill>
              </a:rPr>
              <a:t>The goal here is to stay out of jail, even if you have a right to be recording video. You may file a complaint afterward.</a:t>
            </a:r>
            <a:endParaRPr sz="2000">
              <a:solidFill>
                <a:schemeClr val="dk2"/>
              </a:solidFill>
            </a:endParaRPr>
          </a:p>
        </p:txBody>
      </p:sp>
      <p:sp>
        <p:nvSpPr>
          <p:cNvPr id="315" name="Google Shape;315;p40"/>
          <p:cNvSpPr txBox="1">
            <a:spLocks noGrp="1"/>
          </p:cNvSpPr>
          <p:nvPr>
            <p:ph type="title" idx="4294967295"/>
          </p:nvPr>
        </p:nvSpPr>
        <p:spPr>
          <a:xfrm>
            <a:off x="1994550" y="1205625"/>
            <a:ext cx="51549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4500" b="1">
                <a:latin typeface="Calibri"/>
                <a:ea typeface="Calibri"/>
                <a:cs typeface="Calibri"/>
                <a:sym typeface="Calibri"/>
              </a:rPr>
              <a:t>Common Scenarios</a:t>
            </a:r>
            <a:endParaRPr sz="4500" b="1">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body" idx="1"/>
          </p:nvPr>
        </p:nvSpPr>
        <p:spPr>
          <a:xfrm>
            <a:off x="1120500" y="641900"/>
            <a:ext cx="6903000" cy="55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u="sng"/>
              <a:t>Scenario</a:t>
            </a:r>
            <a:r>
              <a:rPr lang="en" sz="2200" b="1"/>
              <a:t>: An officer asks you to </a:t>
            </a:r>
            <a:r>
              <a:rPr lang="en" sz="2200" b="1">
                <a:solidFill>
                  <a:srgbClr val="980000"/>
                </a:solidFill>
              </a:rPr>
              <a:t>STOP</a:t>
            </a:r>
            <a:r>
              <a:rPr lang="en" sz="2200" b="1"/>
              <a:t> recording.</a:t>
            </a:r>
            <a:endParaRPr sz="2200" b="1"/>
          </a:p>
        </p:txBody>
      </p:sp>
      <p:sp>
        <p:nvSpPr>
          <p:cNvPr id="321" name="Google Shape;321;p41"/>
          <p:cNvSpPr txBox="1">
            <a:spLocks noGrp="1"/>
          </p:cNvSpPr>
          <p:nvPr>
            <p:ph type="body" idx="2"/>
          </p:nvPr>
        </p:nvSpPr>
        <p:spPr>
          <a:xfrm>
            <a:off x="554850" y="1465700"/>
            <a:ext cx="8034300" cy="275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u="sng" dirty="0"/>
              <a:t>Possible Response/Action:</a:t>
            </a:r>
            <a:endParaRPr sz="2000" b="1" u="sng" dirty="0"/>
          </a:p>
          <a:p>
            <a:pPr marL="457200" lvl="0" indent="-355600" rtl="0">
              <a:spcBef>
                <a:spcPts val="1600"/>
              </a:spcBef>
              <a:spcAft>
                <a:spcPts val="0"/>
              </a:spcAft>
              <a:buSzPts val="2000"/>
              <a:buChar char="●"/>
            </a:pPr>
            <a:r>
              <a:rPr lang="en" sz="2000" b="1" dirty="0"/>
              <a:t>In a </a:t>
            </a:r>
            <a:r>
              <a:rPr lang="en" sz="2000" b="1" dirty="0">
                <a:highlight>
                  <a:srgbClr val="00FF00"/>
                </a:highlight>
              </a:rPr>
              <a:t>one-party</a:t>
            </a:r>
            <a:r>
              <a:rPr lang="en" sz="2000" b="1" dirty="0"/>
              <a:t> consent* state: “Respectfully Officer, the state law only requires the consent of one party in a conversation. If I am not interfering with your work, I’m allowed to continue recording.”</a:t>
            </a:r>
            <a:endParaRPr sz="2000" b="1" dirty="0"/>
          </a:p>
          <a:p>
            <a:pPr marL="457200" lvl="0" indent="-355600" rtl="0">
              <a:spcBef>
                <a:spcPts val="0"/>
              </a:spcBef>
              <a:spcAft>
                <a:spcPts val="0"/>
              </a:spcAft>
              <a:buSzPts val="2000"/>
              <a:buChar char="●"/>
            </a:pPr>
            <a:r>
              <a:rPr lang="en" sz="2000" b="1" dirty="0"/>
              <a:t>In an </a:t>
            </a:r>
            <a:r>
              <a:rPr lang="en" sz="2000" b="1" dirty="0">
                <a:highlight>
                  <a:srgbClr val="FFFF00"/>
                </a:highlight>
              </a:rPr>
              <a:t>all-party</a:t>
            </a:r>
            <a:r>
              <a:rPr lang="en" sz="2000" b="1" dirty="0"/>
              <a:t> consent* state: “I’m aware of the law, however, courts have ruled that it doesn’t apply to on-duty police officers in public places.”</a:t>
            </a:r>
            <a:endParaRPr sz="2000" b="1" dirty="0"/>
          </a:p>
          <a:p>
            <a:pPr marL="457200" lvl="0" indent="-355600" rtl="0">
              <a:spcBef>
                <a:spcPts val="0"/>
              </a:spcBef>
              <a:spcAft>
                <a:spcPts val="0"/>
              </a:spcAft>
              <a:buSzPts val="2000"/>
              <a:buChar char="●"/>
            </a:pPr>
            <a:r>
              <a:rPr lang="en" sz="2000" b="1" dirty="0">
                <a:solidFill>
                  <a:srgbClr val="000000"/>
                </a:solidFill>
                <a:highlight>
                  <a:srgbClr val="E06666"/>
                </a:highlight>
              </a:rPr>
              <a:t>If the officer insists, stop recording. You may file a complaint later.</a:t>
            </a:r>
            <a:r>
              <a:rPr lang="en" sz="2000" b="1" dirty="0">
                <a:solidFill>
                  <a:srgbClr val="980000"/>
                </a:solidFill>
                <a:highlight>
                  <a:srgbClr val="E06666"/>
                </a:highlight>
              </a:rPr>
              <a:t> </a:t>
            </a:r>
            <a:endParaRPr sz="2000" b="1" dirty="0">
              <a:solidFill>
                <a:srgbClr val="980000"/>
              </a:solidFill>
              <a:highlight>
                <a:srgbClr val="E06666"/>
              </a:highlight>
            </a:endParaRPr>
          </a:p>
        </p:txBody>
      </p:sp>
      <p:cxnSp>
        <p:nvCxnSpPr>
          <p:cNvPr id="322" name="Google Shape;322;p41"/>
          <p:cNvCxnSpPr>
            <a:stCxn id="320" idx="2"/>
            <a:endCxn id="321" idx="0"/>
          </p:cNvCxnSpPr>
          <p:nvPr/>
        </p:nvCxnSpPr>
        <p:spPr>
          <a:xfrm>
            <a:off x="4572000" y="1194800"/>
            <a:ext cx="0" cy="270900"/>
          </a:xfrm>
          <a:prstGeom prst="straightConnector1">
            <a:avLst/>
          </a:prstGeom>
          <a:noFill/>
          <a:ln w="9525" cap="flat" cmpd="sng">
            <a:solidFill>
              <a:schemeClr val="dk2"/>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323" name="Google Shape;323;p41"/>
          <p:cNvSpPr txBox="1">
            <a:spLocks noGrp="1"/>
          </p:cNvSpPr>
          <p:nvPr>
            <p:ph type="body" idx="1"/>
          </p:nvPr>
        </p:nvSpPr>
        <p:spPr>
          <a:xfrm>
            <a:off x="631600" y="4495700"/>
            <a:ext cx="76626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t>*</a:t>
            </a:r>
            <a:r>
              <a:rPr lang="en" sz="2000" dirty="0" smtClean="0"/>
              <a:t>It is </a:t>
            </a:r>
            <a:r>
              <a:rPr lang="en" sz="2000" dirty="0"/>
              <a:t>critical that you check </a:t>
            </a:r>
            <a:r>
              <a:rPr lang="en" sz="2000" dirty="0" smtClean="0"/>
              <a:t>your </a:t>
            </a:r>
            <a:r>
              <a:rPr lang="en" sz="2000" dirty="0"/>
              <a:t>state’s </a:t>
            </a:r>
            <a:r>
              <a:rPr lang="en" sz="2000" dirty="0" smtClean="0"/>
              <a:t>consent laws </a:t>
            </a:r>
            <a:r>
              <a:rPr lang="en" sz="2000" u="sng" dirty="0" smtClean="0"/>
              <a:t>before</a:t>
            </a:r>
            <a:r>
              <a:rPr lang="en" sz="2000" dirty="0" smtClean="0"/>
              <a:t> you record.</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819150" y="809625"/>
            <a:ext cx="7505700" cy="545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spcBef>
                <a:spcPts val="0"/>
              </a:spcBef>
              <a:spcAft>
                <a:spcPts val="0"/>
              </a:spcAft>
              <a:buNone/>
            </a:pPr>
            <a:r>
              <a:rPr lang="en" b="1"/>
              <a:t>Video can advance social justice.</a:t>
            </a:r>
            <a:endParaRPr b="1"/>
          </a:p>
        </p:txBody>
      </p:sp>
      <p:sp>
        <p:nvSpPr>
          <p:cNvPr id="151" name="Google Shape;151;p15"/>
          <p:cNvSpPr txBox="1">
            <a:spLocks noGrp="1"/>
          </p:cNvSpPr>
          <p:nvPr>
            <p:ph type="body" idx="1"/>
          </p:nvPr>
        </p:nvSpPr>
        <p:spPr>
          <a:xfrm>
            <a:off x="819150" y="1442850"/>
            <a:ext cx="7505700" cy="2843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200"/>
              <a:t>Social Justice (via video recording) arises as a check on: </a:t>
            </a:r>
            <a:endParaRPr sz="2200"/>
          </a:p>
          <a:p>
            <a:pPr marL="2171700" lvl="0" indent="-368300" rtl="0">
              <a:spcBef>
                <a:spcPts val="1600"/>
              </a:spcBef>
              <a:spcAft>
                <a:spcPts val="0"/>
              </a:spcAft>
              <a:buSzPts val="2200"/>
              <a:buChar char="●"/>
            </a:pPr>
            <a:r>
              <a:rPr lang="en" sz="2200"/>
              <a:t>Voter intimidation, </a:t>
            </a:r>
            <a:endParaRPr sz="2200"/>
          </a:p>
          <a:p>
            <a:pPr marL="2171700" lvl="0" indent="-368300" rtl="0">
              <a:spcBef>
                <a:spcPts val="0"/>
              </a:spcBef>
              <a:spcAft>
                <a:spcPts val="0"/>
              </a:spcAft>
              <a:buSzPts val="2200"/>
              <a:buChar char="●"/>
            </a:pPr>
            <a:r>
              <a:rPr lang="en" sz="2200"/>
              <a:t>Police misconduct, and </a:t>
            </a:r>
            <a:endParaRPr sz="2200"/>
          </a:p>
          <a:p>
            <a:pPr marL="2171700" lvl="0" indent="-368300" rtl="0">
              <a:spcBef>
                <a:spcPts val="0"/>
              </a:spcBef>
              <a:spcAft>
                <a:spcPts val="0"/>
              </a:spcAft>
              <a:buSzPts val="2200"/>
              <a:buChar char="●"/>
            </a:pPr>
            <a:r>
              <a:rPr lang="en" sz="2200"/>
              <a:t>Immoral civilian activity, among other things.  </a:t>
            </a:r>
            <a:endParaRPr sz="2200"/>
          </a:p>
          <a:p>
            <a:pPr marL="0" lvl="0" indent="0" algn="ctr" rtl="0">
              <a:spcBef>
                <a:spcPts val="1600"/>
              </a:spcBef>
              <a:spcAft>
                <a:spcPts val="0"/>
              </a:spcAft>
              <a:buNone/>
            </a:pPr>
            <a:r>
              <a:rPr lang="en" sz="2200" i="1"/>
              <a:t>We each have this power now in our pockets, and we can use it to overcome discrimination and structural inequality.</a:t>
            </a:r>
            <a:endParaRPr sz="2200" i="1"/>
          </a:p>
          <a:p>
            <a:pPr marL="0" lvl="0" indent="0">
              <a:spcBef>
                <a:spcPts val="1600"/>
              </a:spcBef>
              <a:spcAft>
                <a:spcPts val="1600"/>
              </a:spcAft>
              <a:buNone/>
            </a:pPr>
            <a:endParaRPr sz="2200"/>
          </a:p>
        </p:txBody>
      </p:sp>
      <p:pic>
        <p:nvPicPr>
          <p:cNvPr id="152" name="Google Shape;152;p15"/>
          <p:cNvPicPr preferRelativeResize="0"/>
          <p:nvPr/>
        </p:nvPicPr>
        <p:blipFill rotWithShape="1">
          <a:blip r:embed="rId2">
            <a:alphaModFix/>
          </a:blip>
          <a:srcRect l="30953" t="9828"/>
          <a:stretch/>
        </p:blipFill>
        <p:spPr>
          <a:xfrm>
            <a:off x="819150" y="2009299"/>
            <a:ext cx="1477524" cy="1286426"/>
          </a:xfrm>
          <a:prstGeom prst="rect">
            <a:avLst/>
          </a:prstGeom>
          <a:noFill/>
          <a:ln>
            <a:noFill/>
          </a:ln>
          <a:effectLst>
            <a:outerShdw blurRad="57150" dist="19050" dir="5400000" algn="bl" rotWithShape="0">
              <a:schemeClr val="lt1">
                <a:alpha val="50000"/>
              </a:scheme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2"/>
          <p:cNvSpPr txBox="1">
            <a:spLocks noGrp="1"/>
          </p:cNvSpPr>
          <p:nvPr>
            <p:ph type="body" idx="1"/>
          </p:nvPr>
        </p:nvSpPr>
        <p:spPr>
          <a:xfrm>
            <a:off x="1120550" y="918475"/>
            <a:ext cx="6686100" cy="53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u="sng"/>
              <a:t>Scenario</a:t>
            </a:r>
            <a:r>
              <a:rPr lang="en" sz="2000" b="1"/>
              <a:t>: An officer asks you to </a:t>
            </a:r>
            <a:r>
              <a:rPr lang="en" sz="2000" b="1">
                <a:solidFill>
                  <a:srgbClr val="980000"/>
                </a:solidFill>
              </a:rPr>
              <a:t>DELETE</a:t>
            </a:r>
            <a:r>
              <a:rPr lang="en" sz="2000" b="1"/>
              <a:t> your video.*</a:t>
            </a:r>
            <a:endParaRPr sz="2000" b="1"/>
          </a:p>
        </p:txBody>
      </p:sp>
      <p:sp>
        <p:nvSpPr>
          <p:cNvPr id="329" name="Google Shape;329;p42"/>
          <p:cNvSpPr txBox="1">
            <a:spLocks noGrp="1"/>
          </p:cNvSpPr>
          <p:nvPr>
            <p:ph type="body" idx="2"/>
          </p:nvPr>
        </p:nvSpPr>
        <p:spPr>
          <a:xfrm>
            <a:off x="689300" y="1875725"/>
            <a:ext cx="7548600" cy="16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u="sng"/>
              <a:t>Possible Response/Action:</a:t>
            </a:r>
            <a:endParaRPr sz="2000" b="1" u="sng"/>
          </a:p>
          <a:p>
            <a:pPr marL="457200" lvl="0" indent="-355600" rtl="0">
              <a:spcBef>
                <a:spcPts val="1600"/>
              </a:spcBef>
              <a:spcAft>
                <a:spcPts val="0"/>
              </a:spcAft>
              <a:buSzPts val="2000"/>
              <a:buChar char="●"/>
            </a:pPr>
            <a:r>
              <a:rPr lang="en" sz="2000" b="1">
                <a:highlight>
                  <a:srgbClr val="00FF00"/>
                </a:highlight>
              </a:rPr>
              <a:t>You may say</a:t>
            </a:r>
            <a:r>
              <a:rPr lang="en" sz="2000" b="1"/>
              <a:t>, “I am under no legal obligation to delete anything from my phone.” </a:t>
            </a:r>
            <a:endParaRPr sz="2000" b="1">
              <a:solidFill>
                <a:srgbClr val="980000"/>
              </a:solidFill>
              <a:highlight>
                <a:srgbClr val="E06666"/>
              </a:highlight>
            </a:endParaRPr>
          </a:p>
        </p:txBody>
      </p:sp>
      <p:cxnSp>
        <p:nvCxnSpPr>
          <p:cNvPr id="330" name="Google Shape;330;p42"/>
          <p:cNvCxnSpPr/>
          <p:nvPr/>
        </p:nvCxnSpPr>
        <p:spPr>
          <a:xfrm flipH="1">
            <a:off x="4462550" y="1520675"/>
            <a:ext cx="2100" cy="451800"/>
          </a:xfrm>
          <a:prstGeom prst="straightConnector1">
            <a:avLst/>
          </a:prstGeom>
          <a:noFill/>
          <a:ln w="9525" cap="flat" cmpd="sng">
            <a:solidFill>
              <a:schemeClr val="dk2"/>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331" name="Google Shape;331;p42"/>
          <p:cNvSpPr txBox="1">
            <a:spLocks noGrp="1"/>
          </p:cNvSpPr>
          <p:nvPr>
            <p:ph type="body" idx="1"/>
          </p:nvPr>
        </p:nvSpPr>
        <p:spPr>
          <a:xfrm>
            <a:off x="1573050" y="3351575"/>
            <a:ext cx="5878200" cy="8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t>*</a:t>
            </a:r>
            <a:r>
              <a:rPr lang="en" sz="2000"/>
              <a:t>Remember that the United States Supreme Court ruled in </a:t>
            </a:r>
            <a:r>
              <a:rPr lang="en" sz="2000" i="1"/>
              <a:t>Riley v. California</a:t>
            </a:r>
            <a:r>
              <a:rPr lang="en" sz="2000"/>
              <a:t> that police may </a:t>
            </a:r>
            <a:r>
              <a:rPr lang="en" sz="2000" i="1" u="sng"/>
              <a:t>not</a:t>
            </a:r>
            <a:r>
              <a:rPr lang="en" sz="2000"/>
              <a:t> search your cell phone without a warrant.</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a:spLocks noGrp="1"/>
          </p:cNvSpPr>
          <p:nvPr>
            <p:ph type="body" idx="1"/>
          </p:nvPr>
        </p:nvSpPr>
        <p:spPr>
          <a:xfrm>
            <a:off x="1827875" y="870150"/>
            <a:ext cx="5626800" cy="44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u="sng"/>
              <a:t>Scenario:</a:t>
            </a:r>
            <a:r>
              <a:rPr lang="en" sz="2000" b="1"/>
              <a:t> An officer threatens to </a:t>
            </a:r>
            <a:r>
              <a:rPr lang="en" sz="2000" b="1">
                <a:solidFill>
                  <a:srgbClr val="980000"/>
                </a:solidFill>
              </a:rPr>
              <a:t>ARREST</a:t>
            </a:r>
            <a:r>
              <a:rPr lang="en" sz="2000" b="1"/>
              <a:t> you.</a:t>
            </a:r>
            <a:endParaRPr sz="2000" b="1"/>
          </a:p>
        </p:txBody>
      </p:sp>
      <p:sp>
        <p:nvSpPr>
          <p:cNvPr id="337" name="Google Shape;337;p43"/>
          <p:cNvSpPr txBox="1">
            <a:spLocks noGrp="1"/>
          </p:cNvSpPr>
          <p:nvPr>
            <p:ph type="body" idx="2"/>
          </p:nvPr>
        </p:nvSpPr>
        <p:spPr>
          <a:xfrm>
            <a:off x="1499075" y="2001425"/>
            <a:ext cx="6284400" cy="19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u="sng" dirty="0"/>
              <a:t>Possible Response/Action:</a:t>
            </a:r>
            <a:endParaRPr sz="2000" b="1" u="sng" dirty="0"/>
          </a:p>
          <a:p>
            <a:pPr marL="457200" lvl="0" indent="-355600" rtl="0">
              <a:spcBef>
                <a:spcPts val="1600"/>
              </a:spcBef>
              <a:spcAft>
                <a:spcPts val="0"/>
              </a:spcAft>
              <a:buSzPts val="2000"/>
              <a:buChar char="●"/>
            </a:pPr>
            <a:r>
              <a:rPr lang="en" sz="2000" b="1" u="sng" dirty="0">
                <a:highlight>
                  <a:srgbClr val="E06666"/>
                </a:highlight>
              </a:rPr>
              <a:t>Stop recording</a:t>
            </a:r>
            <a:r>
              <a:rPr lang="en" sz="2000" b="1" dirty="0"/>
              <a:t>.</a:t>
            </a:r>
            <a:endParaRPr sz="2000" b="1" dirty="0"/>
          </a:p>
          <a:p>
            <a:pPr marL="457200" lvl="0" indent="-355600" rtl="0">
              <a:spcBef>
                <a:spcPts val="0"/>
              </a:spcBef>
              <a:spcAft>
                <a:spcPts val="0"/>
              </a:spcAft>
              <a:buSzPts val="2000"/>
              <a:buChar char="●"/>
            </a:pPr>
            <a:r>
              <a:rPr lang="en" sz="2000" b="1" dirty="0"/>
              <a:t>Believe it. Be calm, polite, and compliant.  </a:t>
            </a:r>
            <a:endParaRPr sz="2000" b="1" dirty="0"/>
          </a:p>
          <a:p>
            <a:pPr marL="457200" lvl="0" indent="-355600" rtl="0">
              <a:spcBef>
                <a:spcPts val="0"/>
              </a:spcBef>
              <a:spcAft>
                <a:spcPts val="0"/>
              </a:spcAft>
              <a:buSzPts val="2000"/>
              <a:buChar char="●"/>
            </a:pPr>
            <a:r>
              <a:rPr lang="en" sz="2000" b="1" dirty="0"/>
              <a:t>“I will turn </a:t>
            </a:r>
            <a:r>
              <a:rPr lang="en" sz="2000" b="1" dirty="0" smtClean="0"/>
              <a:t>off my [camera], </a:t>
            </a:r>
            <a:r>
              <a:rPr lang="en" sz="2000" b="1" dirty="0"/>
              <a:t>but I am doing so under protest.”  </a:t>
            </a:r>
            <a:endParaRPr sz="2000" b="1" dirty="0"/>
          </a:p>
          <a:p>
            <a:pPr marL="457200" lvl="0" indent="-355600" rtl="0">
              <a:spcBef>
                <a:spcPts val="0"/>
              </a:spcBef>
              <a:spcAft>
                <a:spcPts val="0"/>
              </a:spcAft>
              <a:buSzPts val="2000"/>
              <a:buChar char="●"/>
            </a:pPr>
            <a:r>
              <a:rPr lang="en" sz="2000" b="1" dirty="0">
                <a:highlight>
                  <a:srgbClr val="00FF00"/>
                </a:highlight>
              </a:rPr>
              <a:t>You may file a complaint afterward</a:t>
            </a:r>
            <a:r>
              <a:rPr lang="en" sz="2000" b="1" dirty="0"/>
              <a:t>.</a:t>
            </a:r>
            <a:endParaRPr sz="2000" b="1" dirty="0">
              <a:solidFill>
                <a:srgbClr val="980000"/>
              </a:solidFill>
            </a:endParaRPr>
          </a:p>
        </p:txBody>
      </p:sp>
      <p:cxnSp>
        <p:nvCxnSpPr>
          <p:cNvPr id="338" name="Google Shape;338;p43"/>
          <p:cNvCxnSpPr/>
          <p:nvPr/>
        </p:nvCxnSpPr>
        <p:spPr>
          <a:xfrm flipH="1">
            <a:off x="4636475" y="1437200"/>
            <a:ext cx="9600" cy="638100"/>
          </a:xfrm>
          <a:prstGeom prst="straightConnector1">
            <a:avLst/>
          </a:prstGeom>
          <a:noFill/>
          <a:ln w="9525" cap="flat" cmpd="sng">
            <a:solidFill>
              <a:schemeClr val="dk2"/>
            </a:solidFill>
            <a:prstDash val="solid"/>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body" idx="1"/>
          </p:nvPr>
        </p:nvSpPr>
        <p:spPr>
          <a:xfrm>
            <a:off x="933525" y="1221625"/>
            <a:ext cx="7337400" cy="3200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AutoNum type="arabicPeriod"/>
            </a:pPr>
            <a:r>
              <a:rPr lang="en" sz="2000" dirty="0"/>
              <a:t>First, be polite and calm.</a:t>
            </a:r>
            <a:endParaRPr sz="2000" dirty="0"/>
          </a:p>
          <a:p>
            <a:pPr marL="457200" lvl="0" indent="-355600" rtl="0">
              <a:spcBef>
                <a:spcPts val="0"/>
              </a:spcBef>
              <a:spcAft>
                <a:spcPts val="0"/>
              </a:spcAft>
              <a:buSzPts val="2000"/>
              <a:buAutoNum type="arabicPeriod"/>
            </a:pPr>
            <a:r>
              <a:rPr lang="en" sz="2000" dirty="0"/>
              <a:t>The nature of the pullover will come up as a topic. An officer may or may not write a citation. When the time is right, you may ask, “</a:t>
            </a:r>
            <a:r>
              <a:rPr lang="en" sz="2000" b="1" dirty="0"/>
              <a:t>Am I free to go?</a:t>
            </a:r>
            <a:r>
              <a:rPr lang="en" sz="2000" dirty="0"/>
              <a:t>” This is an important question if the officer doesn’t have anything to write a citation for, such as during a road checkpoint. </a:t>
            </a:r>
            <a:endParaRPr sz="2000" dirty="0"/>
          </a:p>
          <a:p>
            <a:pPr marL="457200" lvl="0" indent="-355600" rtl="0">
              <a:spcBef>
                <a:spcPts val="0"/>
              </a:spcBef>
              <a:spcAft>
                <a:spcPts val="0"/>
              </a:spcAft>
              <a:buSzPts val="2000"/>
              <a:buAutoNum type="arabicPeriod"/>
            </a:pPr>
            <a:r>
              <a:rPr lang="en" sz="2000" b="1" dirty="0"/>
              <a:t>If the answer is no, then you are being detained.</a:t>
            </a:r>
            <a:endParaRPr sz="2000" dirty="0"/>
          </a:p>
          <a:p>
            <a:pPr marL="457200" lvl="0" indent="-355600" rtl="0">
              <a:spcBef>
                <a:spcPts val="0"/>
              </a:spcBef>
              <a:spcAft>
                <a:spcPts val="0"/>
              </a:spcAft>
              <a:buSzPts val="2000"/>
              <a:buAutoNum type="arabicPeriod"/>
            </a:pPr>
            <a:r>
              <a:rPr lang="en" sz="2000" dirty="0"/>
              <a:t>You should then ask, “Officer what crime am I suspected of committing?”</a:t>
            </a:r>
            <a:endParaRPr sz="2000" dirty="0"/>
          </a:p>
          <a:p>
            <a:pPr marL="0" lvl="0" indent="0" rtl="0">
              <a:spcBef>
                <a:spcPts val="1600"/>
              </a:spcBef>
              <a:spcAft>
                <a:spcPts val="1600"/>
              </a:spcAft>
              <a:buNone/>
            </a:pPr>
            <a:endParaRPr sz="2000" dirty="0"/>
          </a:p>
        </p:txBody>
      </p:sp>
      <p:sp>
        <p:nvSpPr>
          <p:cNvPr id="344" name="Google Shape;344;p44"/>
          <p:cNvSpPr txBox="1">
            <a:spLocks noGrp="1"/>
          </p:cNvSpPr>
          <p:nvPr>
            <p:ph type="title"/>
          </p:nvPr>
        </p:nvSpPr>
        <p:spPr>
          <a:xfrm>
            <a:off x="662800" y="502325"/>
            <a:ext cx="67686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What You May Do in a Traffic Stop</a:t>
            </a:r>
            <a:endParaRPr b="1">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subTitle" idx="1"/>
          </p:nvPr>
        </p:nvSpPr>
        <p:spPr>
          <a:xfrm>
            <a:off x="311700" y="3018450"/>
            <a:ext cx="8520600" cy="6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solidFill>
                  <a:schemeClr val="dk2"/>
                </a:solidFill>
              </a:rPr>
              <a:t>These are techniques that will go a long way in improving video quality.</a:t>
            </a:r>
            <a:endParaRPr sz="2000">
              <a:solidFill>
                <a:schemeClr val="dk2"/>
              </a:solidFill>
            </a:endParaRPr>
          </a:p>
        </p:txBody>
      </p:sp>
      <p:sp>
        <p:nvSpPr>
          <p:cNvPr id="350" name="Google Shape;350;p45"/>
          <p:cNvSpPr txBox="1">
            <a:spLocks noGrp="1"/>
          </p:cNvSpPr>
          <p:nvPr>
            <p:ph type="title" idx="4294967295"/>
          </p:nvPr>
        </p:nvSpPr>
        <p:spPr>
          <a:xfrm>
            <a:off x="1326600" y="1205625"/>
            <a:ext cx="64908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4500" b="1">
                <a:latin typeface="Calibri"/>
                <a:ea typeface="Calibri"/>
                <a:cs typeface="Calibri"/>
                <a:sym typeface="Calibri"/>
              </a:rPr>
              <a:t>Tips For</a:t>
            </a:r>
            <a:endParaRPr sz="4500" b="1">
              <a:latin typeface="Calibri"/>
              <a:ea typeface="Calibri"/>
              <a:cs typeface="Calibri"/>
              <a:sym typeface="Calibri"/>
            </a:endParaRPr>
          </a:p>
          <a:p>
            <a:pPr marL="0" lvl="0" indent="0" algn="ctr" rtl="0">
              <a:spcBef>
                <a:spcPts val="0"/>
              </a:spcBef>
              <a:spcAft>
                <a:spcPts val="0"/>
              </a:spcAft>
              <a:buNone/>
            </a:pPr>
            <a:r>
              <a:rPr lang="en" sz="4500" b="1">
                <a:latin typeface="Calibri"/>
                <a:ea typeface="Calibri"/>
                <a:cs typeface="Calibri"/>
                <a:sym typeface="Calibri"/>
              </a:rPr>
              <a:t>Higher Quality Videos</a:t>
            </a:r>
            <a:endParaRPr sz="4500" b="1">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body" idx="1"/>
          </p:nvPr>
        </p:nvSpPr>
        <p:spPr>
          <a:xfrm>
            <a:off x="819150" y="1685925"/>
            <a:ext cx="7505700" cy="24480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800"/>
              <a:t>Here is a list of popular live feed applications:</a:t>
            </a:r>
            <a:endParaRPr sz="1800"/>
          </a:p>
          <a:p>
            <a:pPr marL="457200" lvl="0" indent="-342900" rtl="0">
              <a:lnSpc>
                <a:spcPct val="100000"/>
              </a:lnSpc>
              <a:spcBef>
                <a:spcPts val="0"/>
              </a:spcBef>
              <a:spcAft>
                <a:spcPts val="0"/>
              </a:spcAft>
              <a:buSzPts val="1800"/>
              <a:buChar char="●"/>
            </a:pPr>
            <a:r>
              <a:rPr lang="en" sz="1800"/>
              <a:t>Facebook Live</a:t>
            </a:r>
            <a:endParaRPr sz="1800"/>
          </a:p>
          <a:p>
            <a:pPr marL="457200" lvl="0" indent="-342900" rtl="0">
              <a:lnSpc>
                <a:spcPct val="100000"/>
              </a:lnSpc>
              <a:spcBef>
                <a:spcPts val="0"/>
              </a:spcBef>
              <a:spcAft>
                <a:spcPts val="0"/>
              </a:spcAft>
              <a:buSzPts val="1800"/>
              <a:buChar char="●"/>
            </a:pPr>
            <a:r>
              <a:rPr lang="en" sz="1800"/>
              <a:t>Periscope</a:t>
            </a:r>
            <a:endParaRPr sz="1800"/>
          </a:p>
          <a:p>
            <a:pPr marL="457200" lvl="0" indent="-342900" rtl="0">
              <a:lnSpc>
                <a:spcPct val="100000"/>
              </a:lnSpc>
              <a:spcBef>
                <a:spcPts val="0"/>
              </a:spcBef>
              <a:spcAft>
                <a:spcPts val="0"/>
              </a:spcAft>
              <a:buSzPts val="1800"/>
              <a:buChar char="●"/>
            </a:pPr>
            <a:r>
              <a:rPr lang="en" sz="1800"/>
              <a:t>Bambuser</a:t>
            </a:r>
            <a:endParaRPr sz="1800"/>
          </a:p>
          <a:p>
            <a:pPr marL="457200" lvl="0" indent="-342900" rtl="0">
              <a:lnSpc>
                <a:spcPct val="100000"/>
              </a:lnSpc>
              <a:spcBef>
                <a:spcPts val="0"/>
              </a:spcBef>
              <a:spcAft>
                <a:spcPts val="0"/>
              </a:spcAft>
              <a:buSzPts val="1800"/>
              <a:buChar char="●"/>
            </a:pPr>
            <a:r>
              <a:rPr lang="en" sz="1800"/>
              <a:t>YouTube</a:t>
            </a:r>
            <a:endParaRPr sz="1800"/>
          </a:p>
          <a:p>
            <a:pPr marL="0" lvl="0" indent="0" rtl="0">
              <a:lnSpc>
                <a:spcPct val="100000"/>
              </a:lnSpc>
              <a:spcBef>
                <a:spcPts val="0"/>
              </a:spcBef>
              <a:spcAft>
                <a:spcPts val="0"/>
              </a:spcAft>
              <a:buNone/>
            </a:pPr>
            <a:endParaRPr sz="1800"/>
          </a:p>
          <a:p>
            <a:pPr marL="0" lvl="0" indent="0" rtl="0">
              <a:lnSpc>
                <a:spcPct val="100000"/>
              </a:lnSpc>
              <a:spcBef>
                <a:spcPts val="0"/>
              </a:spcBef>
              <a:spcAft>
                <a:spcPts val="0"/>
              </a:spcAft>
              <a:buNone/>
            </a:pPr>
            <a:r>
              <a:rPr lang="en" sz="1800"/>
              <a:t>Other applications that protect your camera photos and videos:</a:t>
            </a:r>
            <a:endParaRPr sz="1800"/>
          </a:p>
          <a:p>
            <a:pPr marL="457200" lvl="0" indent="-342900" rtl="0">
              <a:lnSpc>
                <a:spcPct val="100000"/>
              </a:lnSpc>
              <a:spcBef>
                <a:spcPts val="0"/>
              </a:spcBef>
              <a:spcAft>
                <a:spcPts val="0"/>
              </a:spcAft>
              <a:buSzPts val="1800"/>
              <a:buChar char="●"/>
            </a:pPr>
            <a:r>
              <a:rPr lang="en" sz="1800"/>
              <a:t>Private Photo Vault</a:t>
            </a:r>
            <a:endParaRPr sz="1800"/>
          </a:p>
          <a:p>
            <a:pPr marL="457200" lvl="0" indent="-342900">
              <a:lnSpc>
                <a:spcPct val="100000"/>
              </a:lnSpc>
              <a:spcBef>
                <a:spcPts val="0"/>
              </a:spcBef>
              <a:spcAft>
                <a:spcPts val="0"/>
              </a:spcAft>
              <a:buSzPts val="1800"/>
              <a:buChar char="●"/>
            </a:pPr>
            <a:r>
              <a:rPr lang="en" sz="1800"/>
              <a:t>Photo Vault</a:t>
            </a:r>
            <a:endParaRPr sz="1800"/>
          </a:p>
        </p:txBody>
      </p:sp>
      <p:sp>
        <p:nvSpPr>
          <p:cNvPr id="356" name="Google Shape;356;p46"/>
          <p:cNvSpPr txBox="1">
            <a:spLocks noGrp="1"/>
          </p:cNvSpPr>
          <p:nvPr>
            <p:ph type="title"/>
          </p:nvPr>
        </p:nvSpPr>
        <p:spPr>
          <a:xfrm>
            <a:off x="662800" y="502325"/>
            <a:ext cx="67686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spcBef>
                <a:spcPts val="0"/>
              </a:spcBef>
              <a:spcAft>
                <a:spcPts val="0"/>
              </a:spcAft>
              <a:buNone/>
            </a:pPr>
            <a:r>
              <a:rPr lang="en" b="1">
                <a:latin typeface="Calibri"/>
                <a:ea typeface="Calibri"/>
                <a:cs typeface="Calibri"/>
                <a:sym typeface="Calibri"/>
              </a:rPr>
              <a:t>Q: What should you use?</a:t>
            </a:r>
            <a:endParaRPr b="1">
              <a:latin typeface="Calibri"/>
              <a:ea typeface="Calibri"/>
              <a:cs typeface="Calibri"/>
              <a:sym typeface="Calibri"/>
            </a:endParaRPr>
          </a:p>
          <a:p>
            <a:pPr marL="0" lvl="0" indent="0" rtl="0">
              <a:spcBef>
                <a:spcPts val="0"/>
              </a:spcBef>
              <a:spcAft>
                <a:spcPts val="0"/>
              </a:spcAft>
              <a:buNone/>
            </a:pPr>
            <a:r>
              <a:rPr lang="en" b="1">
                <a:latin typeface="Calibri"/>
                <a:ea typeface="Calibri"/>
                <a:cs typeface="Calibri"/>
                <a:sym typeface="Calibri"/>
              </a:rPr>
              <a:t>A: Live Feed Applications.</a:t>
            </a:r>
            <a:endParaRPr b="1">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a:spLocks noGrp="1"/>
          </p:cNvSpPr>
          <p:nvPr>
            <p:ph type="body" idx="1"/>
          </p:nvPr>
        </p:nvSpPr>
        <p:spPr>
          <a:xfrm>
            <a:off x="407250" y="1522125"/>
            <a:ext cx="7917600" cy="2916600"/>
          </a:xfrm>
          <a:prstGeom prst="rect">
            <a:avLst/>
          </a:prstGeom>
        </p:spPr>
        <p:txBody>
          <a:bodyPr spcFirstLastPara="1" wrap="square" lIns="91425" tIns="91425" rIns="91425" bIns="91425" anchor="t" anchorCtr="0">
            <a:noAutofit/>
          </a:bodyPr>
          <a:lstStyle/>
          <a:p>
            <a:pPr lvl="0" indent="-355600">
              <a:spcBef>
                <a:spcPts val="1000"/>
              </a:spcBef>
              <a:buSzPts val="2000"/>
            </a:pPr>
            <a:r>
              <a:rPr lang="en" sz="2000" dirty="0"/>
              <a:t>Remember that </a:t>
            </a:r>
            <a:r>
              <a:rPr lang="en" sz="2000" dirty="0" smtClean="0"/>
              <a:t>you have a First Amendment right to record </a:t>
            </a:r>
            <a:r>
              <a:rPr lang="en-US" sz="2000" dirty="0" smtClean="0"/>
              <a:t>police </a:t>
            </a:r>
            <a:r>
              <a:rPr lang="en-US" sz="2000" dirty="0"/>
              <a:t>officers engaged in the public discharge of their duties, so long as you </a:t>
            </a:r>
            <a:r>
              <a:rPr lang="en-US" sz="2000" dirty="0" smtClean="0"/>
              <a:t>(1) do </a:t>
            </a:r>
            <a:r>
              <a:rPr lang="en-US" sz="2000" dirty="0"/>
              <a:t>not interfere with the </a:t>
            </a:r>
            <a:r>
              <a:rPr lang="en-US" sz="2000" dirty="0" smtClean="0"/>
              <a:t>police, (2) abide </a:t>
            </a:r>
            <a:r>
              <a:rPr lang="en-US" sz="2000" dirty="0"/>
              <a:t>by other reasonable restrictions as to the time, place, and manner of your </a:t>
            </a:r>
            <a:r>
              <a:rPr lang="en-US" sz="2000" dirty="0" smtClean="0"/>
              <a:t>recording, and (3) comply with applicable state laws regarding recording of audio</a:t>
            </a:r>
            <a:r>
              <a:rPr lang="en" sz="2000" dirty="0" smtClean="0"/>
              <a:t>.</a:t>
            </a:r>
            <a:endParaRPr sz="2000" dirty="0"/>
          </a:p>
          <a:p>
            <a:pPr marL="457200" lvl="0" indent="-355600" rtl="0">
              <a:spcBef>
                <a:spcPts val="1600"/>
              </a:spcBef>
              <a:spcAft>
                <a:spcPts val="1600"/>
              </a:spcAft>
              <a:buSzPts val="2000"/>
              <a:buChar char="●"/>
            </a:pPr>
            <a:r>
              <a:rPr lang="en" sz="2000" dirty="0"/>
              <a:t>Don’t edit the raw video.  It is better to not have gaps where people speculate what happened. </a:t>
            </a:r>
            <a:endParaRPr sz="2000" dirty="0"/>
          </a:p>
        </p:txBody>
      </p:sp>
      <p:sp>
        <p:nvSpPr>
          <p:cNvPr id="362" name="Google Shape;362;p47"/>
          <p:cNvSpPr txBox="1">
            <a:spLocks noGrp="1"/>
          </p:cNvSpPr>
          <p:nvPr>
            <p:ph type="title"/>
          </p:nvPr>
        </p:nvSpPr>
        <p:spPr>
          <a:xfrm>
            <a:off x="662800" y="502325"/>
            <a:ext cx="7388100" cy="7029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Recording Broadcast-Ready Citizen Footage</a:t>
            </a:r>
            <a:endParaRPr b="1">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8"/>
          <p:cNvSpPr txBox="1">
            <a:spLocks noGrp="1"/>
          </p:cNvSpPr>
          <p:nvPr>
            <p:ph type="body" idx="1"/>
          </p:nvPr>
        </p:nvSpPr>
        <p:spPr>
          <a:xfrm>
            <a:off x="257225" y="1392225"/>
            <a:ext cx="8615400" cy="3023100"/>
          </a:xfrm>
          <a:prstGeom prst="rect">
            <a:avLst/>
          </a:prstGeom>
        </p:spPr>
        <p:txBody>
          <a:bodyPr spcFirstLastPara="1" wrap="square" lIns="91425" tIns="91425" rIns="91425" bIns="91425" anchor="t" anchorCtr="0">
            <a:noAutofit/>
          </a:bodyPr>
          <a:lstStyle/>
          <a:p>
            <a:pPr marL="914400" lvl="0" indent="-355600" rtl="0">
              <a:lnSpc>
                <a:spcPct val="100000"/>
              </a:lnSpc>
              <a:spcBef>
                <a:spcPts val="0"/>
              </a:spcBef>
              <a:spcAft>
                <a:spcPts val="0"/>
              </a:spcAft>
              <a:buSzPts val="2000"/>
              <a:buChar char="●"/>
            </a:pPr>
            <a:r>
              <a:rPr lang="en" sz="2000"/>
              <a:t>You can have a clearer shot by simply </a:t>
            </a:r>
            <a:r>
              <a:rPr lang="en" sz="2000" u="sng"/>
              <a:t>moving in closer</a:t>
            </a:r>
            <a:r>
              <a:rPr lang="en" sz="2000"/>
              <a:t>.  The zoom feature on cameras typically </a:t>
            </a:r>
            <a:r>
              <a:rPr lang="en" sz="2000" u="sng"/>
              <a:t>do not</a:t>
            </a:r>
            <a:r>
              <a:rPr lang="en" sz="2000"/>
              <a:t> help definition. If you want to zoom in, the best practice is to walk closer to the subject of the recording. </a:t>
            </a:r>
            <a:endParaRPr sz="2000"/>
          </a:p>
          <a:p>
            <a:pPr marL="0" lvl="0" indent="0" rtl="0">
              <a:lnSpc>
                <a:spcPct val="100000"/>
              </a:lnSpc>
              <a:spcBef>
                <a:spcPts val="0"/>
              </a:spcBef>
              <a:spcAft>
                <a:spcPts val="0"/>
              </a:spcAft>
              <a:buNone/>
            </a:pPr>
            <a:endParaRPr sz="2000"/>
          </a:p>
          <a:p>
            <a:pPr marL="914400" lvl="0" indent="-355600" rtl="0">
              <a:lnSpc>
                <a:spcPct val="100000"/>
              </a:lnSpc>
              <a:spcBef>
                <a:spcPts val="0"/>
              </a:spcBef>
              <a:spcAft>
                <a:spcPts val="0"/>
              </a:spcAft>
              <a:buSzPts val="2000"/>
              <a:buChar char="●"/>
            </a:pPr>
            <a:r>
              <a:rPr lang="en" sz="2000"/>
              <a:t>*BUT REMEMBER* Do not interfere with official law enforcement action or duties, or your right to record may become void. Stay a safe, respectable distance away from the ongoing event, unless of course you are a part of it.</a:t>
            </a:r>
            <a:endParaRPr sz="2000"/>
          </a:p>
        </p:txBody>
      </p:sp>
      <p:sp>
        <p:nvSpPr>
          <p:cNvPr id="368" name="Google Shape;368;p48"/>
          <p:cNvSpPr txBox="1">
            <a:spLocks noGrp="1"/>
          </p:cNvSpPr>
          <p:nvPr>
            <p:ph type="title"/>
          </p:nvPr>
        </p:nvSpPr>
        <p:spPr>
          <a:xfrm>
            <a:off x="662800" y="502325"/>
            <a:ext cx="37989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Video Definition</a:t>
            </a:r>
            <a:endParaRPr b="1">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9"/>
          <p:cNvSpPr txBox="1">
            <a:spLocks noGrp="1"/>
          </p:cNvSpPr>
          <p:nvPr>
            <p:ph type="body" idx="1"/>
          </p:nvPr>
        </p:nvSpPr>
        <p:spPr>
          <a:xfrm>
            <a:off x="257225" y="851275"/>
            <a:ext cx="8615400" cy="2138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2000"/>
          </a:p>
          <a:p>
            <a:pPr marL="914400" lvl="0" indent="-355600" rtl="0">
              <a:lnSpc>
                <a:spcPct val="100000"/>
              </a:lnSpc>
              <a:spcBef>
                <a:spcPts val="0"/>
              </a:spcBef>
              <a:spcAft>
                <a:spcPts val="0"/>
              </a:spcAft>
              <a:buSzPts val="2000"/>
              <a:buChar char="●"/>
            </a:pPr>
            <a:r>
              <a:rPr lang="en" sz="2000"/>
              <a:t>Ensure that your video quality settings are set to the highest possible. If you have frame per second (fps) options, set those to the highest possible. That makes the video smoother.</a:t>
            </a:r>
            <a:endParaRPr sz="2000"/>
          </a:p>
          <a:p>
            <a:pPr marL="0" lvl="0" indent="0" rtl="0">
              <a:lnSpc>
                <a:spcPct val="100000"/>
              </a:lnSpc>
              <a:spcBef>
                <a:spcPts val="0"/>
              </a:spcBef>
              <a:spcAft>
                <a:spcPts val="0"/>
              </a:spcAft>
              <a:buNone/>
            </a:pPr>
            <a:endParaRPr sz="2000"/>
          </a:p>
          <a:p>
            <a:pPr marL="914400" lvl="0" indent="-355600" rtl="0">
              <a:lnSpc>
                <a:spcPct val="100000"/>
              </a:lnSpc>
              <a:spcBef>
                <a:spcPts val="0"/>
              </a:spcBef>
              <a:spcAft>
                <a:spcPts val="0"/>
              </a:spcAft>
              <a:buSzPts val="2000"/>
              <a:buChar char="●"/>
            </a:pPr>
            <a:r>
              <a:rPr lang="en" sz="2000"/>
              <a:t>Make sure your lens is clear of smudges or debris.</a:t>
            </a:r>
            <a:endParaRPr sz="2000"/>
          </a:p>
        </p:txBody>
      </p:sp>
      <p:sp>
        <p:nvSpPr>
          <p:cNvPr id="374" name="Google Shape;374;p49"/>
          <p:cNvSpPr txBox="1">
            <a:spLocks noGrp="1"/>
          </p:cNvSpPr>
          <p:nvPr>
            <p:ph type="title"/>
          </p:nvPr>
        </p:nvSpPr>
        <p:spPr>
          <a:xfrm>
            <a:off x="662800" y="502325"/>
            <a:ext cx="55464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Video Definition, continued...</a:t>
            </a:r>
            <a:endParaRPr b="1">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body" idx="1"/>
          </p:nvPr>
        </p:nvSpPr>
        <p:spPr>
          <a:xfrm>
            <a:off x="819150" y="1471575"/>
            <a:ext cx="7350900" cy="2946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a:t>Landscape (horizontal) is always preferable to portrait (vertical). </a:t>
            </a:r>
            <a:endParaRPr sz="2000"/>
          </a:p>
          <a:p>
            <a:pPr marL="0" lvl="0" indent="0" rtl="0">
              <a:lnSpc>
                <a:spcPct val="100000"/>
              </a:lnSpc>
              <a:spcBef>
                <a:spcPts val="0"/>
              </a:spcBef>
              <a:spcAft>
                <a:spcPts val="0"/>
              </a:spcAft>
              <a:buNone/>
            </a:pPr>
            <a:endParaRPr sz="2000"/>
          </a:p>
          <a:p>
            <a:pPr marL="914400" lvl="0" indent="-355600" rtl="0">
              <a:lnSpc>
                <a:spcPct val="100000"/>
              </a:lnSpc>
              <a:spcBef>
                <a:spcPts val="0"/>
              </a:spcBef>
              <a:spcAft>
                <a:spcPts val="0"/>
              </a:spcAft>
              <a:buSzPts val="2000"/>
              <a:buChar char="●"/>
            </a:pPr>
            <a:r>
              <a:rPr lang="en" sz="2000"/>
              <a:t>You can still record what is going on, and you can capture what is happening around the scene better. If you need to focus on more than one person, you will not be shifting from one person to another as they speak. </a:t>
            </a:r>
            <a:endParaRPr sz="2000"/>
          </a:p>
          <a:p>
            <a:pPr marL="0" lvl="0" indent="0" rtl="0">
              <a:lnSpc>
                <a:spcPct val="100000"/>
              </a:lnSpc>
              <a:spcBef>
                <a:spcPts val="0"/>
              </a:spcBef>
              <a:spcAft>
                <a:spcPts val="0"/>
              </a:spcAft>
              <a:buNone/>
            </a:pPr>
            <a:endParaRPr sz="2000"/>
          </a:p>
          <a:p>
            <a:pPr marL="914400" lvl="0" indent="-355600" rtl="0">
              <a:lnSpc>
                <a:spcPct val="100000"/>
              </a:lnSpc>
              <a:spcBef>
                <a:spcPts val="0"/>
              </a:spcBef>
              <a:spcAft>
                <a:spcPts val="0"/>
              </a:spcAft>
              <a:buSzPts val="2000"/>
              <a:buChar char="●"/>
            </a:pPr>
            <a:r>
              <a:rPr lang="en" sz="2000"/>
              <a:t>You will have more people who are involved in the frame.</a:t>
            </a:r>
            <a:endParaRPr sz="2000"/>
          </a:p>
        </p:txBody>
      </p:sp>
      <p:sp>
        <p:nvSpPr>
          <p:cNvPr id="380" name="Google Shape;380;p50"/>
          <p:cNvSpPr txBox="1">
            <a:spLocks noGrp="1"/>
          </p:cNvSpPr>
          <p:nvPr>
            <p:ph type="title"/>
          </p:nvPr>
        </p:nvSpPr>
        <p:spPr>
          <a:xfrm>
            <a:off x="662800" y="502325"/>
            <a:ext cx="65868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Should you shoot vertical or horizontal?</a:t>
            </a:r>
            <a:endParaRPr b="1">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1"/>
          <p:cNvSpPr txBox="1">
            <a:spLocks noGrp="1"/>
          </p:cNvSpPr>
          <p:nvPr>
            <p:ph type="body" idx="1"/>
          </p:nvPr>
        </p:nvSpPr>
        <p:spPr>
          <a:xfrm>
            <a:off x="662800" y="1059575"/>
            <a:ext cx="3683400" cy="3122700"/>
          </a:xfrm>
          <a:prstGeom prst="rect">
            <a:avLst/>
          </a:prstGeom>
        </p:spPr>
        <p:txBody>
          <a:bodyPr spcFirstLastPara="1" wrap="square" lIns="91425" tIns="91425" rIns="91425" bIns="91425" anchor="t" anchorCtr="0">
            <a:noAutofit/>
          </a:bodyPr>
          <a:lstStyle/>
          <a:p>
            <a:pPr marL="457200" lvl="0" indent="-355600" rtl="0">
              <a:lnSpc>
                <a:spcPct val="100000"/>
              </a:lnSpc>
              <a:spcBef>
                <a:spcPts val="0"/>
              </a:spcBef>
              <a:spcAft>
                <a:spcPts val="0"/>
              </a:spcAft>
              <a:buSzPts val="2000"/>
              <a:buChar char="●"/>
            </a:pPr>
            <a:r>
              <a:rPr lang="en" sz="2000"/>
              <a:t>Try to use “rule of thirds” as shown to the right to place the empty space of the frame where the person(s) of focus are moving or looking. </a:t>
            </a:r>
            <a:endParaRPr sz="2000"/>
          </a:p>
          <a:p>
            <a:pPr marL="0" lvl="0" indent="0" rtl="0">
              <a:lnSpc>
                <a:spcPct val="100000"/>
              </a:lnSpc>
              <a:spcBef>
                <a:spcPts val="0"/>
              </a:spcBef>
              <a:spcAft>
                <a:spcPts val="0"/>
              </a:spcAft>
              <a:buNone/>
            </a:pPr>
            <a:endParaRPr sz="800"/>
          </a:p>
          <a:p>
            <a:pPr marL="457200" lvl="0" indent="-355600" rtl="0">
              <a:lnSpc>
                <a:spcPct val="100000"/>
              </a:lnSpc>
              <a:spcBef>
                <a:spcPts val="0"/>
              </a:spcBef>
              <a:spcAft>
                <a:spcPts val="0"/>
              </a:spcAft>
              <a:buSzPts val="2000"/>
              <a:buChar char="●"/>
            </a:pPr>
            <a:r>
              <a:rPr lang="en" sz="2000"/>
              <a:t>Keeping your photo framed correctly will avoid having to move it around too much, and viewers’ focus will follow better.</a:t>
            </a:r>
            <a:endParaRPr sz="2000"/>
          </a:p>
        </p:txBody>
      </p:sp>
      <p:pic>
        <p:nvPicPr>
          <p:cNvPr id="386" name="Google Shape;386;p51"/>
          <p:cNvPicPr preferRelativeResize="0"/>
          <p:nvPr/>
        </p:nvPicPr>
        <p:blipFill>
          <a:blip r:embed="rId2">
            <a:alphaModFix/>
          </a:blip>
          <a:stretch>
            <a:fillRect/>
          </a:stretch>
        </p:blipFill>
        <p:spPr>
          <a:xfrm>
            <a:off x="4421975" y="1122930"/>
            <a:ext cx="4269924" cy="3202450"/>
          </a:xfrm>
          <a:prstGeom prst="rect">
            <a:avLst/>
          </a:prstGeom>
          <a:noFill/>
          <a:ln>
            <a:noFill/>
          </a:ln>
        </p:spPr>
      </p:pic>
      <p:sp>
        <p:nvSpPr>
          <p:cNvPr id="387" name="Google Shape;387;p51"/>
          <p:cNvSpPr txBox="1">
            <a:spLocks noGrp="1"/>
          </p:cNvSpPr>
          <p:nvPr>
            <p:ph type="title"/>
          </p:nvPr>
        </p:nvSpPr>
        <p:spPr>
          <a:xfrm>
            <a:off x="662800" y="502325"/>
            <a:ext cx="2448300" cy="9999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Rule of Thirds</a:t>
            </a:r>
            <a:endParaRPr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txBox="1">
            <a:spLocks noGrp="1"/>
          </p:cNvSpPr>
          <p:nvPr>
            <p:ph type="body" idx="1"/>
          </p:nvPr>
        </p:nvSpPr>
        <p:spPr>
          <a:xfrm>
            <a:off x="690675" y="1467275"/>
            <a:ext cx="7710300" cy="3123900"/>
          </a:xfrm>
          <a:prstGeom prst="rect">
            <a:avLst/>
          </a:prstGeom>
        </p:spPr>
        <p:txBody>
          <a:bodyPr spcFirstLastPara="1" wrap="square" lIns="91425" tIns="91425" rIns="91425" bIns="91425" anchor="t" anchorCtr="0">
            <a:noAutofit/>
          </a:bodyPr>
          <a:lstStyle/>
          <a:p>
            <a:pPr marL="0" lvl="0" indent="0">
              <a:spcAft>
                <a:spcPts val="1600"/>
              </a:spcAft>
              <a:buNone/>
            </a:pPr>
            <a:r>
              <a:rPr lang="en" sz="2000" dirty="0">
                <a:solidFill>
                  <a:schemeClr val="bg2"/>
                </a:solidFill>
              </a:rPr>
              <a:t>While </a:t>
            </a:r>
            <a:r>
              <a:rPr lang="en-US" sz="2000" dirty="0" smtClean="0"/>
              <a:t>there </a:t>
            </a:r>
            <a:r>
              <a:rPr lang="en-US" sz="2000" dirty="0"/>
              <a:t>is no uniform federal law or Supreme Court decision governing the recording of on-duty police activity</a:t>
            </a:r>
            <a:r>
              <a:rPr lang="en" sz="2000" dirty="0" smtClean="0">
                <a:solidFill>
                  <a:schemeClr val="bg2"/>
                </a:solidFill>
              </a:rPr>
              <a:t>, </a:t>
            </a:r>
            <a:r>
              <a:rPr lang="en" sz="2000" dirty="0"/>
              <a:t>the </a:t>
            </a:r>
            <a:r>
              <a:rPr lang="en" sz="2000" b="1" u="sng" dirty="0"/>
              <a:t>U.S. Department of Justice</a:t>
            </a:r>
            <a:r>
              <a:rPr lang="en" sz="2000" dirty="0"/>
              <a:t> has issued an advisory letter (May 14, 2012), stating that </a:t>
            </a:r>
            <a:r>
              <a:rPr lang="en" sz="2000" b="1" dirty="0"/>
              <a:t>non-intrusive, respectful videotaping of police officers in a public setting is protected by the First Amendment.</a:t>
            </a:r>
            <a:r>
              <a:rPr lang="en" sz="2000" dirty="0"/>
              <a:t> </a:t>
            </a:r>
            <a:endParaRPr sz="2000" dirty="0"/>
          </a:p>
        </p:txBody>
      </p:sp>
      <p:sp>
        <p:nvSpPr>
          <p:cNvPr id="158" name="Google Shape;158;p16"/>
          <p:cNvSpPr txBox="1">
            <a:spLocks noGrp="1"/>
          </p:cNvSpPr>
          <p:nvPr>
            <p:ph type="title"/>
          </p:nvPr>
        </p:nvSpPr>
        <p:spPr>
          <a:xfrm>
            <a:off x="819150" y="809625"/>
            <a:ext cx="7505700" cy="545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t>The U.S. Department of Justice Agrees.</a:t>
            </a:r>
            <a:endParaRPr b="1"/>
          </a:p>
        </p:txBody>
      </p:sp>
      <p:pic>
        <p:nvPicPr>
          <p:cNvPr id="159" name="Google Shape;159;p16"/>
          <p:cNvPicPr preferRelativeResize="0"/>
          <p:nvPr/>
        </p:nvPicPr>
        <p:blipFill>
          <a:blip r:embed="rId2">
            <a:alphaModFix/>
          </a:blip>
          <a:stretch>
            <a:fillRect/>
          </a:stretch>
        </p:blipFill>
        <p:spPr>
          <a:xfrm>
            <a:off x="665200" y="3504073"/>
            <a:ext cx="1678586" cy="1318900"/>
          </a:xfrm>
          <a:prstGeom prst="rect">
            <a:avLst/>
          </a:prstGeom>
          <a:noFill/>
          <a:ln>
            <a:noFill/>
          </a:ln>
          <a:effectLst>
            <a:outerShdw blurRad="57150" dist="19050" dir="5400000" algn="bl" rotWithShape="0">
              <a:srgbClr val="000000">
                <a:alpha val="50000"/>
              </a:srgbClr>
            </a:outerShdw>
          </a:effectLst>
        </p:spPr>
      </p:pic>
      <p:pic>
        <p:nvPicPr>
          <p:cNvPr id="160" name="Google Shape;160;p16"/>
          <p:cNvPicPr preferRelativeResize="0"/>
          <p:nvPr/>
        </p:nvPicPr>
        <p:blipFill>
          <a:blip r:embed="rId3">
            <a:alphaModFix/>
          </a:blip>
          <a:stretch>
            <a:fillRect/>
          </a:stretch>
        </p:blipFill>
        <p:spPr>
          <a:xfrm>
            <a:off x="6645667" y="3504072"/>
            <a:ext cx="1758533" cy="1318900"/>
          </a:xfrm>
          <a:prstGeom prst="rect">
            <a:avLst/>
          </a:prstGeom>
          <a:noFill/>
          <a:ln>
            <a:noFill/>
          </a:ln>
          <a:effectLst>
            <a:outerShdw blurRad="57150" dist="19050" dir="5400000" algn="bl" rotWithShape="0">
              <a:srgbClr val="000000">
                <a:alpha val="50000"/>
              </a:srgbClr>
            </a:outerShdw>
          </a:effectLst>
        </p:spPr>
      </p:pic>
      <p:pic>
        <p:nvPicPr>
          <p:cNvPr id="161" name="Google Shape;161;p16"/>
          <p:cNvPicPr preferRelativeResize="0"/>
          <p:nvPr/>
        </p:nvPicPr>
        <p:blipFill>
          <a:blip r:embed="rId4">
            <a:alphaModFix/>
          </a:blip>
          <a:stretch>
            <a:fillRect/>
          </a:stretch>
        </p:blipFill>
        <p:spPr>
          <a:xfrm>
            <a:off x="2474125" y="3530100"/>
            <a:ext cx="3990975" cy="12668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2"/>
          <p:cNvSpPr txBox="1">
            <a:spLocks noGrp="1"/>
          </p:cNvSpPr>
          <p:nvPr>
            <p:ph type="body" idx="1"/>
          </p:nvPr>
        </p:nvSpPr>
        <p:spPr>
          <a:xfrm>
            <a:off x="0" y="1237525"/>
            <a:ext cx="5158500" cy="3103500"/>
          </a:xfrm>
          <a:prstGeom prst="rect">
            <a:avLst/>
          </a:prstGeom>
        </p:spPr>
        <p:txBody>
          <a:bodyPr spcFirstLastPara="1" wrap="square" lIns="91425" tIns="91425" rIns="91425" bIns="91425" anchor="t" anchorCtr="0">
            <a:noAutofit/>
          </a:bodyPr>
          <a:lstStyle/>
          <a:p>
            <a:pPr marL="914400" lvl="0" indent="-355600" rtl="0">
              <a:lnSpc>
                <a:spcPct val="100000"/>
              </a:lnSpc>
              <a:spcBef>
                <a:spcPts val="0"/>
              </a:spcBef>
              <a:spcAft>
                <a:spcPts val="0"/>
              </a:spcAft>
              <a:buSzPts val="2000"/>
              <a:buChar char="●"/>
            </a:pPr>
            <a:r>
              <a:rPr lang="en" sz="2000"/>
              <a:t>Whether during the day or the night, try not to have a bright light (such as the sun or a street lamp) directly behind the people you are recording. The stronger the light is, the more likely a silhouette will result. </a:t>
            </a:r>
            <a:endParaRPr sz="2000"/>
          </a:p>
          <a:p>
            <a:pPr marL="0" lvl="0" indent="0" rtl="0">
              <a:lnSpc>
                <a:spcPct val="100000"/>
              </a:lnSpc>
              <a:spcBef>
                <a:spcPts val="0"/>
              </a:spcBef>
              <a:spcAft>
                <a:spcPts val="0"/>
              </a:spcAft>
              <a:buNone/>
            </a:pPr>
            <a:endParaRPr sz="2000"/>
          </a:p>
          <a:p>
            <a:pPr marL="914400" lvl="0" indent="-355600" rtl="0">
              <a:lnSpc>
                <a:spcPct val="100000"/>
              </a:lnSpc>
              <a:spcBef>
                <a:spcPts val="0"/>
              </a:spcBef>
              <a:spcAft>
                <a:spcPts val="0"/>
              </a:spcAft>
              <a:buSzPts val="2000"/>
              <a:buChar char="●"/>
            </a:pPr>
            <a:r>
              <a:rPr lang="en" sz="2000"/>
              <a:t>If possible, make sure there is enough light on the front of the people in the video. You can do this by moving yourself around to a different angle.</a:t>
            </a:r>
            <a:endParaRPr sz="2000"/>
          </a:p>
        </p:txBody>
      </p:sp>
      <p:pic>
        <p:nvPicPr>
          <p:cNvPr id="393" name="Google Shape;393;p52"/>
          <p:cNvPicPr preferRelativeResize="0"/>
          <p:nvPr/>
        </p:nvPicPr>
        <p:blipFill>
          <a:blip r:embed="rId2">
            <a:alphaModFix/>
          </a:blip>
          <a:stretch>
            <a:fillRect/>
          </a:stretch>
        </p:blipFill>
        <p:spPr>
          <a:xfrm>
            <a:off x="5158500" y="1548850"/>
            <a:ext cx="3572826" cy="2678500"/>
          </a:xfrm>
          <a:prstGeom prst="rect">
            <a:avLst/>
          </a:prstGeom>
          <a:noFill/>
          <a:ln>
            <a:noFill/>
          </a:ln>
        </p:spPr>
      </p:pic>
      <p:sp>
        <p:nvSpPr>
          <p:cNvPr id="394" name="Google Shape;394;p52"/>
          <p:cNvSpPr txBox="1">
            <a:spLocks noGrp="1"/>
          </p:cNvSpPr>
          <p:nvPr>
            <p:ph type="title"/>
          </p:nvPr>
        </p:nvSpPr>
        <p:spPr>
          <a:xfrm>
            <a:off x="662800" y="502325"/>
            <a:ext cx="37989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Video Definition</a:t>
            </a:r>
            <a:endParaRPr b="1">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3"/>
          <p:cNvSpPr txBox="1">
            <a:spLocks noGrp="1"/>
          </p:cNvSpPr>
          <p:nvPr>
            <p:ph type="body" idx="1"/>
          </p:nvPr>
        </p:nvSpPr>
        <p:spPr>
          <a:xfrm>
            <a:off x="819150" y="1557100"/>
            <a:ext cx="7505700" cy="20733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Almost no one has a tripod handy in the kinds of scenarios we are discussing.  </a:t>
            </a:r>
            <a:endParaRPr sz="2000"/>
          </a:p>
          <a:p>
            <a:pPr marL="457200" lvl="0" indent="-355600" rtl="0">
              <a:spcBef>
                <a:spcPts val="0"/>
              </a:spcBef>
              <a:spcAft>
                <a:spcPts val="0"/>
              </a:spcAft>
              <a:buSzPts val="2000"/>
              <a:buChar char="●"/>
            </a:pPr>
            <a:r>
              <a:rPr lang="en" sz="2000"/>
              <a:t>However, you may still find substitutes by resting the phone or camera on a flat surface or attempting to keep a steady hand while holding it.  </a:t>
            </a:r>
            <a:r>
              <a:rPr lang="en" sz="2000" u="sng"/>
              <a:t>Use both hands.</a:t>
            </a:r>
            <a:r>
              <a:rPr lang="en" sz="2000"/>
              <a:t> </a:t>
            </a:r>
            <a:endParaRPr sz="2000"/>
          </a:p>
        </p:txBody>
      </p:sp>
      <p:sp>
        <p:nvSpPr>
          <p:cNvPr id="400" name="Google Shape;400;p53"/>
          <p:cNvSpPr txBox="1">
            <a:spLocks noGrp="1"/>
          </p:cNvSpPr>
          <p:nvPr>
            <p:ph type="title"/>
          </p:nvPr>
        </p:nvSpPr>
        <p:spPr>
          <a:xfrm>
            <a:off x="662800" y="502325"/>
            <a:ext cx="3798900" cy="7347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Steadiness</a:t>
            </a:r>
            <a:endParaRPr b="1">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4"/>
          <p:cNvSpPr txBox="1">
            <a:spLocks noGrp="1"/>
          </p:cNvSpPr>
          <p:nvPr>
            <p:ph type="body" idx="1"/>
          </p:nvPr>
        </p:nvSpPr>
        <p:spPr>
          <a:xfrm>
            <a:off x="819150" y="1412225"/>
            <a:ext cx="7505700" cy="30288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b="1"/>
              <a:t>Most phones and cameras allow you to use manual focus by</a:t>
            </a:r>
            <a:r>
              <a:rPr lang="en" sz="2000"/>
              <a:t> </a:t>
            </a:r>
            <a:r>
              <a:rPr lang="en" sz="2000" b="1"/>
              <a:t>tapping on the part of the screen you want to focus on</a:t>
            </a:r>
            <a:r>
              <a:rPr lang="en" sz="2000"/>
              <a:t>. This may also adjust the lighting. If the video is largely action-based, you will want to have enough light coming into the iris of the camera to record what is happening. This may especially be a problem at night or in low-light settings.</a:t>
            </a:r>
            <a:endParaRPr sz="2000"/>
          </a:p>
          <a:p>
            <a:pPr marL="457200" lvl="0" indent="-355600">
              <a:spcBef>
                <a:spcPts val="1000"/>
              </a:spcBef>
              <a:spcAft>
                <a:spcPts val="0"/>
              </a:spcAft>
              <a:buSzPts val="2000"/>
              <a:buChar char="●"/>
            </a:pPr>
            <a:r>
              <a:rPr lang="en" sz="2000"/>
              <a:t>Note: Some phones can lock on a manual setting. Check your phone for this setting in order to avoid your phone autofocusing.</a:t>
            </a:r>
            <a:endParaRPr sz="2000"/>
          </a:p>
          <a:p>
            <a:pPr marL="0" lvl="0" indent="0">
              <a:spcBef>
                <a:spcPts val="1000"/>
              </a:spcBef>
              <a:spcAft>
                <a:spcPts val="1600"/>
              </a:spcAft>
              <a:buNone/>
            </a:pPr>
            <a:endParaRPr sz="2000"/>
          </a:p>
        </p:txBody>
      </p:sp>
      <p:sp>
        <p:nvSpPr>
          <p:cNvPr id="406" name="Google Shape;406;p54"/>
          <p:cNvSpPr txBox="1">
            <a:spLocks noGrp="1"/>
          </p:cNvSpPr>
          <p:nvPr>
            <p:ph type="title"/>
          </p:nvPr>
        </p:nvSpPr>
        <p:spPr>
          <a:xfrm>
            <a:off x="662800" y="502325"/>
            <a:ext cx="3348000" cy="9999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Focus and Exposure</a:t>
            </a:r>
            <a:endParaRPr b="1">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5"/>
          <p:cNvSpPr txBox="1">
            <a:spLocks noGrp="1"/>
          </p:cNvSpPr>
          <p:nvPr>
            <p:ph type="body" idx="1"/>
          </p:nvPr>
        </p:nvSpPr>
        <p:spPr>
          <a:xfrm>
            <a:off x="961975" y="1368075"/>
            <a:ext cx="7447200" cy="1330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000"/>
              <a:t>There’s not much one can do in the case of spontaneous recording without a windscreen and the choice between an omni-directional (surround sound) or mono-directional (directed) mic. </a:t>
            </a:r>
            <a:endParaRPr sz="2000"/>
          </a:p>
        </p:txBody>
      </p:sp>
      <p:sp>
        <p:nvSpPr>
          <p:cNvPr id="412" name="Google Shape;412;p55"/>
          <p:cNvSpPr txBox="1">
            <a:spLocks noGrp="1"/>
          </p:cNvSpPr>
          <p:nvPr>
            <p:ph type="title"/>
          </p:nvPr>
        </p:nvSpPr>
        <p:spPr>
          <a:xfrm>
            <a:off x="662800" y="502325"/>
            <a:ext cx="12315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Audio</a:t>
            </a:r>
            <a:endParaRPr b="1">
              <a:latin typeface="Calibri"/>
              <a:ea typeface="Calibri"/>
              <a:cs typeface="Calibri"/>
              <a:sym typeface="Calibri"/>
            </a:endParaRPr>
          </a:p>
        </p:txBody>
      </p:sp>
      <p:pic>
        <p:nvPicPr>
          <p:cNvPr id="413" name="Google Shape;413;p55"/>
          <p:cNvPicPr preferRelativeResize="0"/>
          <p:nvPr/>
        </p:nvPicPr>
        <p:blipFill>
          <a:blip r:embed="rId2">
            <a:alphaModFix/>
          </a:blip>
          <a:stretch>
            <a:fillRect/>
          </a:stretch>
        </p:blipFill>
        <p:spPr>
          <a:xfrm>
            <a:off x="2683754" y="2571750"/>
            <a:ext cx="3443600" cy="22915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6"/>
          <p:cNvSpPr txBox="1">
            <a:spLocks noGrp="1"/>
          </p:cNvSpPr>
          <p:nvPr>
            <p:ph type="body" idx="1"/>
          </p:nvPr>
        </p:nvSpPr>
        <p:spPr>
          <a:xfrm>
            <a:off x="961975" y="1044150"/>
            <a:ext cx="7358100" cy="3780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t>What you can do at minimum, however:</a:t>
            </a:r>
            <a:endParaRPr sz="2000"/>
          </a:p>
          <a:p>
            <a:pPr marL="914400" lvl="1" indent="-355600" rtl="0">
              <a:spcBef>
                <a:spcPts val="1600"/>
              </a:spcBef>
              <a:spcAft>
                <a:spcPts val="0"/>
              </a:spcAft>
              <a:buSzPts val="2000"/>
              <a:buChar char="○"/>
            </a:pPr>
            <a:r>
              <a:rPr lang="en" sz="2000"/>
              <a:t>If there is wind, place yourself between the wind and the mic to shield it from too much wind noise. </a:t>
            </a:r>
            <a:endParaRPr sz="2000"/>
          </a:p>
          <a:p>
            <a:pPr marL="914400" lvl="1" indent="-355600" rtl="0">
              <a:spcBef>
                <a:spcPts val="1600"/>
              </a:spcBef>
              <a:spcAft>
                <a:spcPts val="0"/>
              </a:spcAft>
              <a:buSzPts val="2000"/>
              <a:buChar char="○"/>
            </a:pPr>
            <a:r>
              <a:rPr lang="en" sz="2000"/>
              <a:t>Make sure the mic is not covered by one of your hands as you’re holding the cell phone or camera. </a:t>
            </a:r>
            <a:endParaRPr sz="2000"/>
          </a:p>
          <a:p>
            <a:pPr marL="914400" lvl="1" indent="-355600" rtl="0">
              <a:spcBef>
                <a:spcPts val="1600"/>
              </a:spcBef>
              <a:spcAft>
                <a:spcPts val="0"/>
              </a:spcAft>
              <a:buSzPts val="2000"/>
              <a:buChar char="○"/>
            </a:pPr>
            <a:r>
              <a:rPr lang="en" sz="2000"/>
              <a:t>Most cell phones and cameras have omnidirectional mics by default. Don’t worry about pointing the mic at the person as much as on framing your video shot well. </a:t>
            </a:r>
            <a:endParaRPr sz="2000"/>
          </a:p>
          <a:p>
            <a:pPr marL="0" lvl="0" indent="0" rtl="0">
              <a:spcBef>
                <a:spcPts val="1600"/>
              </a:spcBef>
              <a:spcAft>
                <a:spcPts val="1600"/>
              </a:spcAft>
              <a:buNone/>
            </a:pPr>
            <a:endParaRPr sz="2000"/>
          </a:p>
        </p:txBody>
      </p:sp>
      <p:sp>
        <p:nvSpPr>
          <p:cNvPr id="419" name="Google Shape;419;p56"/>
          <p:cNvSpPr txBox="1">
            <a:spLocks noGrp="1"/>
          </p:cNvSpPr>
          <p:nvPr>
            <p:ph type="title"/>
          </p:nvPr>
        </p:nvSpPr>
        <p:spPr>
          <a:xfrm>
            <a:off x="662800" y="502325"/>
            <a:ext cx="37989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b="1">
                <a:latin typeface="Calibri"/>
                <a:ea typeface="Calibri"/>
                <a:cs typeface="Calibri"/>
                <a:sym typeface="Calibri"/>
              </a:rPr>
              <a:t>Audio, (continued)... </a:t>
            </a:r>
            <a:endParaRPr b="1">
              <a:latin typeface="Calibri"/>
              <a:ea typeface="Calibri"/>
              <a:cs typeface="Calibri"/>
              <a:sym typeface="Calibri"/>
            </a:endParaRPr>
          </a:p>
        </p:txBody>
      </p:sp>
      <p:pic>
        <p:nvPicPr>
          <p:cNvPr id="420" name="Google Shape;420;p56"/>
          <p:cNvPicPr preferRelativeResize="0"/>
          <p:nvPr/>
        </p:nvPicPr>
        <p:blipFill>
          <a:blip r:embed="rId2">
            <a:alphaModFix/>
          </a:blip>
          <a:stretch>
            <a:fillRect/>
          </a:stretch>
        </p:blipFill>
        <p:spPr>
          <a:xfrm>
            <a:off x="4148729" y="502325"/>
            <a:ext cx="846525" cy="5633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7"/>
          <p:cNvSpPr txBox="1">
            <a:spLocks noGrp="1"/>
          </p:cNvSpPr>
          <p:nvPr>
            <p:ph type="title"/>
          </p:nvPr>
        </p:nvSpPr>
        <p:spPr>
          <a:xfrm>
            <a:off x="549155" y="583577"/>
            <a:ext cx="8077152" cy="440544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a:latin typeface="Calibri"/>
                <a:ea typeface="Calibri"/>
                <a:cs typeface="Calibri"/>
                <a:sym typeface="Calibri"/>
              </a:rPr>
              <a:t>More information on recording mobile video of civil rights violations and the state laws on levels of “consent to record private conversations” can be found in </a:t>
            </a:r>
            <a:r>
              <a:rPr lang="en" sz="2800" u="sng" dirty="0">
                <a:solidFill>
                  <a:schemeClr val="hlink"/>
                </a:solidFill>
                <a:latin typeface="Calibri"/>
                <a:ea typeface="Calibri"/>
                <a:cs typeface="Calibri"/>
                <a:sym typeface="Calibri"/>
                <a:hlinkClick r:id="rId2"/>
              </a:rPr>
              <a:t>MMTC’s FAQs from the Santana Initiative</a:t>
            </a:r>
            <a:r>
              <a:rPr lang="en" sz="2800" dirty="0">
                <a:latin typeface="Calibri"/>
                <a:ea typeface="Calibri"/>
                <a:cs typeface="Calibri"/>
                <a:sym typeface="Calibri"/>
              </a:rPr>
              <a:t>, posted on MMTC’s website,</a:t>
            </a:r>
            <a:endParaRPr sz="2800" dirty="0">
              <a:latin typeface="Calibri"/>
              <a:ea typeface="Calibri"/>
              <a:cs typeface="Calibri"/>
              <a:sym typeface="Calibri"/>
            </a:endParaRPr>
          </a:p>
          <a:p>
            <a:pPr lvl="0"/>
            <a:r>
              <a:rPr lang="en" sz="2800" u="sng" dirty="0">
                <a:solidFill>
                  <a:schemeClr val="hlink"/>
                </a:solidFill>
                <a:latin typeface="Calibri"/>
                <a:ea typeface="Calibri"/>
                <a:cs typeface="Calibri"/>
                <a:sym typeface="Calibri"/>
                <a:hlinkClick r:id="rId3"/>
              </a:rPr>
              <a:t>www.mmtconline.org</a:t>
            </a:r>
            <a:r>
              <a:rPr lang="en" sz="2800" dirty="0" smtClean="0">
                <a:latin typeface="Calibri"/>
                <a:ea typeface="Calibri"/>
                <a:cs typeface="Calibri"/>
                <a:sym typeface="Calibri"/>
              </a:rPr>
              <a:t>.</a:t>
            </a:r>
            <a:r>
              <a:rPr lang="en-US" sz="2800" dirty="0">
                <a:latin typeface="Calibri"/>
                <a:ea typeface="Calibri"/>
                <a:cs typeface="Calibri"/>
                <a:sym typeface="Calibri"/>
              </a:rPr>
              <a:t/>
            </a:r>
            <a:br>
              <a:rPr lang="en-US" sz="2800" dirty="0">
                <a:latin typeface="Calibri"/>
                <a:ea typeface="Calibri"/>
                <a:cs typeface="Calibri"/>
                <a:sym typeface="Calibri"/>
              </a:rPr>
            </a:br>
            <a:r>
              <a:rPr lang="en-US" sz="2400" dirty="0">
                <a:latin typeface="Calibri"/>
                <a:ea typeface="Calibri"/>
                <a:cs typeface="Calibri"/>
                <a:sym typeface="Calibri"/>
              </a:rPr>
              <a:t/>
            </a:r>
            <a:br>
              <a:rPr lang="en-US" sz="2400" dirty="0">
                <a:latin typeface="Calibri"/>
                <a:ea typeface="Calibri"/>
                <a:cs typeface="Calibri"/>
                <a:sym typeface="Calibri"/>
              </a:rPr>
            </a:br>
            <a:r>
              <a:rPr lang="en-US" sz="2400" b="1" dirty="0" smtClean="0">
                <a:latin typeface="Calibri"/>
                <a:ea typeface="Calibri"/>
                <a:cs typeface="Calibri"/>
                <a:sym typeface="Calibri"/>
              </a:rPr>
              <a:t>NOTE:  This </a:t>
            </a:r>
            <a:r>
              <a:rPr lang="en-US" sz="2400" b="1" dirty="0" smtClean="0">
                <a:latin typeface="Calibri"/>
                <a:cs typeface="Calibri"/>
              </a:rPr>
              <a:t>PPT is for </a:t>
            </a:r>
            <a:r>
              <a:rPr lang="en-US" sz="2400" b="1" dirty="0">
                <a:latin typeface="Calibri"/>
                <a:cs typeface="Calibri"/>
              </a:rPr>
              <a:t>informational use only.  </a:t>
            </a:r>
            <a:r>
              <a:rPr lang="en-US" sz="2400" b="1" dirty="0" smtClean="0">
                <a:latin typeface="Calibri"/>
                <a:cs typeface="Calibri"/>
              </a:rPr>
              <a:t>It does </a:t>
            </a:r>
            <a:r>
              <a:rPr lang="en-US" sz="2400" b="1" dirty="0">
                <a:latin typeface="Calibri"/>
                <a:cs typeface="Calibri"/>
              </a:rPr>
              <a:t>not constitute legal advice and should not be used as such</a:t>
            </a:r>
            <a:r>
              <a:rPr lang="en-US" sz="2400" b="1" i="1" dirty="0">
                <a:latin typeface="Calibri"/>
                <a:cs typeface="Calibri"/>
              </a:rPr>
              <a:t>.</a:t>
            </a:r>
            <a:r>
              <a:rPr lang="en-US" sz="2400" b="1" dirty="0">
                <a:latin typeface="Calibri"/>
                <a:cs typeface="Calibri"/>
              </a:rPr>
              <a:t> </a:t>
            </a:r>
            <a:r>
              <a:rPr lang="en-US" sz="2400" dirty="0">
                <a:latin typeface="Calibri"/>
                <a:ea typeface="Calibri"/>
                <a:cs typeface="Calibri"/>
                <a:sym typeface="Calibri"/>
              </a:rPr>
              <a:t/>
            </a:r>
            <a:br>
              <a:rPr lang="en-US" sz="2400" dirty="0">
                <a:latin typeface="Calibri"/>
                <a:ea typeface="Calibri"/>
                <a:cs typeface="Calibri"/>
                <a:sym typeface="Calibri"/>
              </a:rPr>
            </a:br>
            <a:endParaRPr sz="2400" dirty="0">
              <a:latin typeface="Calibri"/>
              <a:ea typeface="Calibri"/>
              <a:cs typeface="Calibri"/>
              <a:sym typeface="Calibri"/>
            </a:endParaRPr>
          </a:p>
          <a:p>
            <a:pPr marL="0" lvl="0" indent="0">
              <a:spcBef>
                <a:spcPts val="0"/>
              </a:spcBef>
              <a:spcAft>
                <a:spcPts val="0"/>
              </a:spcAft>
              <a:buNone/>
            </a:pPr>
            <a:endParaRPr sz="28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819150" y="845600"/>
            <a:ext cx="7945500" cy="9546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spcBef>
                <a:spcPts val="0"/>
              </a:spcBef>
              <a:spcAft>
                <a:spcPts val="0"/>
              </a:spcAft>
              <a:buNone/>
            </a:pPr>
            <a:r>
              <a:rPr lang="en" sz="2800" b="1"/>
              <a:t>Simply knowing that you are being recorded:</a:t>
            </a:r>
            <a:endParaRPr sz="2800" b="1"/>
          </a:p>
        </p:txBody>
      </p:sp>
      <p:sp>
        <p:nvSpPr>
          <p:cNvPr id="167" name="Google Shape;167;p17"/>
          <p:cNvSpPr txBox="1">
            <a:spLocks noGrp="1"/>
          </p:cNvSpPr>
          <p:nvPr>
            <p:ph type="body" idx="1"/>
          </p:nvPr>
        </p:nvSpPr>
        <p:spPr>
          <a:xfrm>
            <a:off x="819150" y="1520300"/>
            <a:ext cx="7505700" cy="2918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Can result in heightened levels of accountability,</a:t>
            </a:r>
            <a:endParaRPr sz="2000"/>
          </a:p>
          <a:p>
            <a:pPr marL="457200" lvl="0" indent="-355600" rtl="0">
              <a:spcBef>
                <a:spcPts val="0"/>
              </a:spcBef>
              <a:spcAft>
                <a:spcPts val="0"/>
              </a:spcAft>
              <a:buSzPts val="2000"/>
              <a:buChar char="●"/>
            </a:pPr>
            <a:r>
              <a:rPr lang="en" sz="2000"/>
              <a:t>Protects parties involved by providing evidence, </a:t>
            </a:r>
            <a:endParaRPr sz="2000"/>
          </a:p>
          <a:p>
            <a:pPr marL="457200" lvl="0" indent="-355600" rtl="0">
              <a:spcBef>
                <a:spcPts val="0"/>
              </a:spcBef>
              <a:spcAft>
                <a:spcPts val="0"/>
              </a:spcAft>
              <a:buSzPts val="2000"/>
              <a:buChar char="●"/>
            </a:pPr>
            <a:r>
              <a:rPr lang="en" sz="2000"/>
              <a:t>Reduces misconduct, and </a:t>
            </a:r>
            <a:endParaRPr sz="2000"/>
          </a:p>
          <a:p>
            <a:pPr marL="457200" lvl="0" indent="-355600">
              <a:spcBef>
                <a:spcPts val="0"/>
              </a:spcBef>
              <a:spcAft>
                <a:spcPts val="0"/>
              </a:spcAft>
              <a:buSzPts val="2000"/>
              <a:buChar char="●"/>
            </a:pPr>
            <a:r>
              <a:rPr lang="en" sz="2000"/>
              <a:t>Can save lives.</a:t>
            </a:r>
            <a:endParaRPr sz="2000"/>
          </a:p>
        </p:txBody>
      </p:sp>
      <p:pic>
        <p:nvPicPr>
          <p:cNvPr id="168" name="Google Shape;168;p17"/>
          <p:cNvPicPr preferRelativeResize="0"/>
          <p:nvPr/>
        </p:nvPicPr>
        <p:blipFill>
          <a:blip r:embed="rId2">
            <a:alphaModFix/>
          </a:blip>
          <a:stretch>
            <a:fillRect/>
          </a:stretch>
        </p:blipFill>
        <p:spPr>
          <a:xfrm>
            <a:off x="4418787" y="2955600"/>
            <a:ext cx="2736471" cy="18225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2307900" y="657150"/>
            <a:ext cx="4528200" cy="635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spcBef>
                <a:spcPts val="0"/>
              </a:spcBef>
              <a:spcAft>
                <a:spcPts val="0"/>
              </a:spcAft>
              <a:buNone/>
            </a:pPr>
            <a:r>
              <a:rPr lang="en" b="1">
                <a:latin typeface="Calibri"/>
                <a:ea typeface="Calibri"/>
                <a:cs typeface="Calibri"/>
                <a:sym typeface="Calibri"/>
              </a:rPr>
              <a:t>Yes, there are obstacles.</a:t>
            </a:r>
            <a:endParaRPr b="1">
              <a:latin typeface="Calibri"/>
              <a:ea typeface="Calibri"/>
              <a:cs typeface="Calibri"/>
              <a:sym typeface="Calibri"/>
            </a:endParaRPr>
          </a:p>
        </p:txBody>
      </p:sp>
      <p:sp>
        <p:nvSpPr>
          <p:cNvPr id="174" name="Google Shape;174;p18"/>
          <p:cNvSpPr txBox="1">
            <a:spLocks noGrp="1"/>
          </p:cNvSpPr>
          <p:nvPr>
            <p:ph type="body" idx="1"/>
          </p:nvPr>
        </p:nvSpPr>
        <p:spPr>
          <a:xfrm>
            <a:off x="528625" y="2422125"/>
            <a:ext cx="4476300" cy="2088300"/>
          </a:xfrm>
          <a:prstGeom prst="rect">
            <a:avLst/>
          </a:prstGeom>
        </p:spPr>
        <p:txBody>
          <a:bodyPr spcFirstLastPara="1" wrap="square" lIns="91425" tIns="91425" rIns="91425" bIns="91425" anchor="t" anchorCtr="0">
            <a:noAutofit/>
          </a:bodyPr>
          <a:lstStyle/>
          <a:p>
            <a:pPr marL="914400" lvl="1" indent="-355600" rtl="0">
              <a:spcBef>
                <a:spcPts val="0"/>
              </a:spcBef>
              <a:spcAft>
                <a:spcPts val="0"/>
              </a:spcAft>
              <a:buSzPts val="2000"/>
              <a:buChar char="○"/>
            </a:pPr>
            <a:r>
              <a:rPr lang="en" sz="2000"/>
              <a:t>Obstruction of justice</a:t>
            </a:r>
            <a:endParaRPr sz="2000"/>
          </a:p>
          <a:p>
            <a:pPr marL="914400" lvl="1" indent="-355600" rtl="0">
              <a:spcBef>
                <a:spcPts val="0"/>
              </a:spcBef>
              <a:spcAft>
                <a:spcPts val="0"/>
              </a:spcAft>
              <a:buSzPts val="2000"/>
              <a:buChar char="○"/>
            </a:pPr>
            <a:r>
              <a:rPr lang="en" sz="2000"/>
              <a:t>Disobeying an officer</a:t>
            </a:r>
            <a:endParaRPr sz="2000"/>
          </a:p>
          <a:p>
            <a:pPr marL="914400" lvl="1" indent="-355600" rtl="0">
              <a:spcBef>
                <a:spcPts val="0"/>
              </a:spcBef>
              <a:spcAft>
                <a:spcPts val="0"/>
              </a:spcAft>
              <a:buSzPts val="2000"/>
              <a:buChar char="○"/>
            </a:pPr>
            <a:r>
              <a:rPr lang="en" sz="2000"/>
              <a:t>Obstructing an investigation</a:t>
            </a:r>
            <a:endParaRPr sz="2000"/>
          </a:p>
          <a:p>
            <a:pPr marL="914400" lvl="1" indent="-355600" rtl="0">
              <a:spcBef>
                <a:spcPts val="0"/>
              </a:spcBef>
              <a:spcAft>
                <a:spcPts val="0"/>
              </a:spcAft>
              <a:buSzPts val="2000"/>
              <a:buChar char="○"/>
            </a:pPr>
            <a:r>
              <a:rPr lang="en" sz="2000"/>
              <a:t>Interfering with an officer</a:t>
            </a:r>
            <a:endParaRPr sz="2000"/>
          </a:p>
          <a:p>
            <a:pPr marL="914400" lvl="1" indent="-355600" rtl="0">
              <a:spcBef>
                <a:spcPts val="0"/>
              </a:spcBef>
              <a:spcAft>
                <a:spcPts val="0"/>
              </a:spcAft>
              <a:buSzPts val="2000"/>
              <a:buChar char="○"/>
            </a:pPr>
            <a:r>
              <a:rPr lang="en" sz="2000"/>
              <a:t>Failure to obey an officer</a:t>
            </a:r>
            <a:endParaRPr sz="2000"/>
          </a:p>
          <a:p>
            <a:pPr marL="0" lvl="0" indent="0">
              <a:spcBef>
                <a:spcPts val="1600"/>
              </a:spcBef>
              <a:spcAft>
                <a:spcPts val="1600"/>
              </a:spcAft>
              <a:buNone/>
            </a:pPr>
            <a:endParaRPr sz="2000"/>
          </a:p>
        </p:txBody>
      </p:sp>
      <p:sp>
        <p:nvSpPr>
          <p:cNvPr id="175" name="Google Shape;175;p18"/>
          <p:cNvSpPr txBox="1">
            <a:spLocks noGrp="1"/>
          </p:cNvSpPr>
          <p:nvPr>
            <p:ph type="body" idx="1"/>
          </p:nvPr>
        </p:nvSpPr>
        <p:spPr>
          <a:xfrm>
            <a:off x="4554325" y="2432975"/>
            <a:ext cx="3753000" cy="1766400"/>
          </a:xfrm>
          <a:prstGeom prst="rect">
            <a:avLst/>
          </a:prstGeom>
        </p:spPr>
        <p:txBody>
          <a:bodyPr spcFirstLastPara="1" wrap="square" lIns="91425" tIns="91425" rIns="91425" bIns="91425" anchor="t" anchorCtr="0">
            <a:noAutofit/>
          </a:bodyPr>
          <a:lstStyle/>
          <a:p>
            <a:pPr marL="914400" lvl="1" indent="-355600" rtl="0">
              <a:spcBef>
                <a:spcPts val="0"/>
              </a:spcBef>
              <a:spcAft>
                <a:spcPts val="0"/>
              </a:spcAft>
              <a:buSzPts val="2000"/>
              <a:buChar char="○"/>
            </a:pPr>
            <a:r>
              <a:rPr lang="en" sz="2000"/>
              <a:t>Disorderly conduct</a:t>
            </a:r>
            <a:endParaRPr sz="2000"/>
          </a:p>
          <a:p>
            <a:pPr marL="914400" lvl="1" indent="-355600" rtl="0">
              <a:spcBef>
                <a:spcPts val="0"/>
              </a:spcBef>
              <a:spcAft>
                <a:spcPts val="0"/>
              </a:spcAft>
              <a:buSzPts val="2000"/>
              <a:buChar char="○"/>
            </a:pPr>
            <a:r>
              <a:rPr lang="en" sz="2000"/>
              <a:t>Resisting arrest</a:t>
            </a:r>
            <a:endParaRPr sz="2000"/>
          </a:p>
          <a:p>
            <a:pPr marL="914400" lvl="1" indent="-355600" rtl="0">
              <a:spcBef>
                <a:spcPts val="0"/>
              </a:spcBef>
              <a:spcAft>
                <a:spcPts val="0"/>
              </a:spcAft>
              <a:buSzPts val="2000"/>
              <a:buChar char="○"/>
            </a:pPr>
            <a:r>
              <a:rPr lang="en" sz="2000"/>
              <a:t>Obstructing a street</a:t>
            </a:r>
            <a:endParaRPr sz="2000"/>
          </a:p>
          <a:p>
            <a:pPr marL="914400" lvl="1" indent="-355600" rtl="0">
              <a:spcBef>
                <a:spcPts val="0"/>
              </a:spcBef>
              <a:spcAft>
                <a:spcPts val="0"/>
              </a:spcAft>
              <a:buSzPts val="2000"/>
              <a:buChar char="○"/>
            </a:pPr>
            <a:r>
              <a:rPr lang="en" sz="2000"/>
              <a:t>Harassment</a:t>
            </a:r>
            <a:endParaRPr sz="2000"/>
          </a:p>
          <a:p>
            <a:pPr marL="0" lvl="0" indent="0" rtl="0">
              <a:spcBef>
                <a:spcPts val="1600"/>
              </a:spcBef>
              <a:spcAft>
                <a:spcPts val="1600"/>
              </a:spcAft>
              <a:buNone/>
            </a:pPr>
            <a:endParaRPr sz="2000"/>
          </a:p>
        </p:txBody>
      </p:sp>
      <p:sp>
        <p:nvSpPr>
          <p:cNvPr id="176" name="Google Shape;176;p18"/>
          <p:cNvSpPr txBox="1"/>
          <p:nvPr/>
        </p:nvSpPr>
        <p:spPr>
          <a:xfrm>
            <a:off x="1078550" y="1201775"/>
            <a:ext cx="6535800" cy="1307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2000">
                <a:solidFill>
                  <a:schemeClr val="dk2"/>
                </a:solidFill>
                <a:latin typeface="Calibri"/>
                <a:ea typeface="Calibri"/>
                <a:cs typeface="Calibri"/>
                <a:sym typeface="Calibri"/>
              </a:rPr>
              <a:t>Civilians videotaping the police have been victims of charges under </a:t>
            </a:r>
            <a:r>
              <a:rPr lang="en" sz="2000" u="sng">
                <a:solidFill>
                  <a:schemeClr val="dk2"/>
                </a:solidFill>
                <a:latin typeface="Calibri"/>
                <a:ea typeface="Calibri"/>
                <a:cs typeface="Calibri"/>
                <a:sym typeface="Calibri"/>
              </a:rPr>
              <a:t>laws of general applicability</a:t>
            </a:r>
            <a:r>
              <a:rPr lang="en" sz="2000">
                <a:solidFill>
                  <a:schemeClr val="dk2"/>
                </a:solidFill>
                <a:latin typeface="Calibri"/>
                <a:ea typeface="Calibri"/>
                <a:cs typeface="Calibri"/>
                <a:sym typeface="Calibri"/>
              </a:rPr>
              <a:t>, such as:</a:t>
            </a:r>
            <a:endParaRPr sz="200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819150" y="1288000"/>
            <a:ext cx="7392000" cy="316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i="1">
                <a:solidFill>
                  <a:schemeClr val="dk2"/>
                </a:solidFill>
                <a:latin typeface="Calibri"/>
                <a:ea typeface="Calibri"/>
                <a:cs typeface="Calibri"/>
                <a:sym typeface="Calibri"/>
              </a:rPr>
              <a:t>“Private individuals have a First Amendment right to record police officers in the public discharge of their duties, and that officers violate individuals’ Fourth and Fourteenth Amendment rights when they seize and destroy such recordings without a warrant or due process.”</a:t>
            </a:r>
            <a:r>
              <a:rPr lang="en" sz="2800">
                <a:solidFill>
                  <a:schemeClr val="dk2"/>
                </a:solidFill>
              </a:rPr>
              <a:t> </a:t>
            </a:r>
            <a:endParaRPr sz="2800">
              <a:solidFill>
                <a:schemeClr val="dk2"/>
              </a:solidFill>
            </a:endParaRPr>
          </a:p>
          <a:p>
            <a:pPr marL="0" lvl="0" indent="0" algn="l">
              <a:spcBef>
                <a:spcPts val="0"/>
              </a:spcBef>
              <a:spcAft>
                <a:spcPts val="0"/>
              </a:spcAft>
              <a:buNone/>
            </a:pPr>
            <a:r>
              <a:rPr lang="en" sz="2600">
                <a:solidFill>
                  <a:schemeClr val="dk2"/>
                </a:solidFill>
                <a:latin typeface="Calibri"/>
                <a:ea typeface="Calibri"/>
                <a:cs typeface="Calibri"/>
                <a:sym typeface="Calibri"/>
              </a:rPr>
              <a:t>- DOJ Letter, page 2.</a:t>
            </a:r>
            <a:endParaRPr sz="2600">
              <a:solidFill>
                <a:schemeClr val="dk2"/>
              </a:solidFill>
              <a:latin typeface="Calibri"/>
              <a:ea typeface="Calibri"/>
              <a:cs typeface="Calibri"/>
              <a:sym typeface="Calibri"/>
            </a:endParaRPr>
          </a:p>
        </p:txBody>
      </p:sp>
      <p:sp>
        <p:nvSpPr>
          <p:cNvPr id="182" name="Google Shape;182;p19"/>
          <p:cNvSpPr txBox="1">
            <a:spLocks noGrp="1"/>
          </p:cNvSpPr>
          <p:nvPr>
            <p:ph type="title"/>
          </p:nvPr>
        </p:nvSpPr>
        <p:spPr>
          <a:xfrm>
            <a:off x="819150" y="657225"/>
            <a:ext cx="7505700" cy="545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t>What the DOJ Has to Say</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954650" y="1928075"/>
            <a:ext cx="7256400" cy="191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solidFill>
                  <a:schemeClr val="dk2"/>
                </a:solidFill>
                <a:latin typeface="Calibri"/>
                <a:ea typeface="Calibri"/>
                <a:cs typeface="Calibri"/>
                <a:sym typeface="Calibri"/>
              </a:rPr>
              <a:t>These individuals have: </a:t>
            </a:r>
            <a:endParaRPr sz="26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en" sz="2600" b="1" i="1" dirty="0">
                <a:solidFill>
                  <a:schemeClr val="dk2"/>
                </a:solidFill>
                <a:latin typeface="Calibri"/>
                <a:ea typeface="Calibri"/>
                <a:cs typeface="Calibri"/>
                <a:sym typeface="Calibri"/>
              </a:rPr>
              <a:t>“...a right to record in all traditionally public spaces, including sidewalks, streets, and locations of public </a:t>
            </a:r>
            <a:r>
              <a:rPr lang="en" sz="2600" b="1" i="1" dirty="0" smtClean="0">
                <a:solidFill>
                  <a:schemeClr val="dk2"/>
                </a:solidFill>
                <a:latin typeface="Calibri"/>
                <a:ea typeface="Calibri"/>
                <a:cs typeface="Calibri"/>
                <a:sym typeface="Calibri"/>
              </a:rPr>
              <a:t>protests” </a:t>
            </a:r>
            <a:r>
              <a:rPr lang="en" sz="2600" b="1" i="1" dirty="0">
                <a:solidFill>
                  <a:schemeClr val="dk2"/>
                </a:solidFill>
                <a:latin typeface="Calibri"/>
                <a:ea typeface="Calibri"/>
                <a:cs typeface="Calibri"/>
                <a:sym typeface="Calibri"/>
              </a:rPr>
              <a:t>and also on private property such as a residence</a:t>
            </a:r>
            <a:r>
              <a:rPr lang="en" sz="2600" b="1" i="1" dirty="0" smtClean="0">
                <a:solidFill>
                  <a:schemeClr val="dk2"/>
                </a:solidFill>
                <a:latin typeface="Calibri"/>
                <a:ea typeface="Calibri"/>
                <a:cs typeface="Calibri"/>
                <a:sym typeface="Calibri"/>
              </a:rPr>
              <a:t>.</a:t>
            </a:r>
            <a:endParaRPr sz="2600" b="1" i="1" dirty="0">
              <a:solidFill>
                <a:schemeClr val="dk2"/>
              </a:solidFill>
              <a:latin typeface="Calibri"/>
              <a:ea typeface="Calibri"/>
              <a:cs typeface="Calibri"/>
              <a:sym typeface="Calibri"/>
            </a:endParaRPr>
          </a:p>
          <a:p>
            <a:pPr marL="0" lvl="0" indent="0" algn="l" rtl="0">
              <a:spcBef>
                <a:spcPts val="0"/>
              </a:spcBef>
              <a:spcAft>
                <a:spcPts val="0"/>
              </a:spcAft>
              <a:buNone/>
            </a:pPr>
            <a:endParaRPr sz="1400" b="1" i="1" dirty="0">
              <a:solidFill>
                <a:schemeClr val="dk2"/>
              </a:solidFill>
              <a:latin typeface="Calibri"/>
              <a:ea typeface="Calibri"/>
              <a:cs typeface="Calibri"/>
              <a:sym typeface="Calibri"/>
            </a:endParaRPr>
          </a:p>
          <a:p>
            <a:pPr marL="0" lvl="0" indent="0" algn="l" rtl="0">
              <a:spcBef>
                <a:spcPts val="0"/>
              </a:spcBef>
              <a:spcAft>
                <a:spcPts val="0"/>
              </a:spcAft>
              <a:buNone/>
            </a:pPr>
            <a:r>
              <a:rPr lang="en" sz="2600" dirty="0">
                <a:solidFill>
                  <a:schemeClr val="dk2"/>
                </a:solidFill>
                <a:latin typeface="Calibri"/>
                <a:ea typeface="Calibri"/>
                <a:cs typeface="Calibri"/>
                <a:sym typeface="Calibri"/>
              </a:rPr>
              <a:t>- DOJ Letter, page 4.</a:t>
            </a:r>
            <a:endParaRPr sz="2600" dirty="0">
              <a:solidFill>
                <a:schemeClr val="dk2"/>
              </a:solidFill>
              <a:latin typeface="Calibri"/>
              <a:ea typeface="Calibri"/>
              <a:cs typeface="Calibri"/>
              <a:sym typeface="Calibri"/>
            </a:endParaRPr>
          </a:p>
        </p:txBody>
      </p:sp>
      <p:sp>
        <p:nvSpPr>
          <p:cNvPr id="188" name="Google Shape;188;p20"/>
          <p:cNvSpPr txBox="1">
            <a:spLocks noGrp="1"/>
          </p:cNvSpPr>
          <p:nvPr>
            <p:ph type="title"/>
          </p:nvPr>
        </p:nvSpPr>
        <p:spPr>
          <a:xfrm>
            <a:off x="819150" y="657225"/>
            <a:ext cx="7505700" cy="545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t>What the DOJ Has to Say</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954650" y="1835400"/>
            <a:ext cx="7256400" cy="200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i="1" dirty="0">
                <a:solidFill>
                  <a:schemeClr val="dk2"/>
                </a:solidFill>
                <a:latin typeface="Calibri"/>
                <a:ea typeface="Calibri"/>
                <a:cs typeface="Calibri"/>
                <a:sym typeface="Calibri"/>
              </a:rPr>
              <a:t>“These rights, </a:t>
            </a:r>
            <a:r>
              <a:rPr lang="en" sz="2600" b="1" i="1" u="sng" dirty="0">
                <a:solidFill>
                  <a:schemeClr val="dk2"/>
                </a:solidFill>
                <a:latin typeface="Calibri"/>
                <a:ea typeface="Calibri"/>
                <a:cs typeface="Calibri"/>
                <a:sym typeface="Calibri"/>
              </a:rPr>
              <a:t>subject to narrowly-defined restrictions</a:t>
            </a:r>
            <a:r>
              <a:rPr lang="en" sz="2600" b="1" i="1" dirty="0">
                <a:solidFill>
                  <a:schemeClr val="dk2"/>
                </a:solidFill>
                <a:latin typeface="Calibri"/>
                <a:ea typeface="Calibri"/>
                <a:cs typeface="Calibri"/>
                <a:sym typeface="Calibri"/>
              </a:rPr>
              <a:t>, engender public confidence in our police departments, promote public access to information necessary to hold our governmental officers accountable, and ensure public and officer safety.”</a:t>
            </a:r>
            <a:r>
              <a:rPr lang="en" sz="2600" dirty="0">
                <a:solidFill>
                  <a:schemeClr val="dk2"/>
                </a:solidFill>
                <a:latin typeface="Calibri"/>
                <a:ea typeface="Calibri"/>
                <a:cs typeface="Calibri"/>
                <a:sym typeface="Calibri"/>
              </a:rPr>
              <a:t> </a:t>
            </a:r>
            <a:endParaRPr sz="2600" dirty="0">
              <a:solidFill>
                <a:schemeClr val="dk2"/>
              </a:solidFill>
              <a:latin typeface="Calibri"/>
              <a:ea typeface="Calibri"/>
              <a:cs typeface="Calibri"/>
              <a:sym typeface="Calibri"/>
            </a:endParaRPr>
          </a:p>
          <a:p>
            <a:pPr marL="0" lvl="0" indent="0" algn="l" rtl="0">
              <a:spcBef>
                <a:spcPts val="0"/>
              </a:spcBef>
              <a:spcAft>
                <a:spcPts val="0"/>
              </a:spcAft>
              <a:buNone/>
            </a:pPr>
            <a:r>
              <a:rPr lang="en" sz="2600" dirty="0">
                <a:solidFill>
                  <a:schemeClr val="dk2"/>
                </a:solidFill>
                <a:latin typeface="Calibri"/>
                <a:ea typeface="Calibri"/>
                <a:cs typeface="Calibri"/>
                <a:sym typeface="Calibri"/>
              </a:rPr>
              <a:t>- DOJ Letter, page </a:t>
            </a:r>
            <a:r>
              <a:rPr lang="en" sz="2600" dirty="0" smtClean="0">
                <a:solidFill>
                  <a:schemeClr val="dk2"/>
                </a:solidFill>
                <a:latin typeface="Calibri"/>
                <a:ea typeface="Calibri"/>
                <a:cs typeface="Calibri"/>
                <a:sym typeface="Calibri"/>
              </a:rPr>
              <a:t>1 (emphasis added).</a:t>
            </a:r>
            <a:endParaRPr sz="2600" dirty="0">
              <a:solidFill>
                <a:schemeClr val="dk2"/>
              </a:solidFill>
              <a:latin typeface="Calibri"/>
              <a:ea typeface="Calibri"/>
              <a:cs typeface="Calibri"/>
              <a:sym typeface="Calibri"/>
            </a:endParaRPr>
          </a:p>
        </p:txBody>
      </p:sp>
      <p:sp>
        <p:nvSpPr>
          <p:cNvPr id="194" name="Google Shape;194;p21"/>
          <p:cNvSpPr txBox="1">
            <a:spLocks noGrp="1"/>
          </p:cNvSpPr>
          <p:nvPr>
            <p:ph type="title"/>
          </p:nvPr>
        </p:nvSpPr>
        <p:spPr>
          <a:xfrm>
            <a:off x="819150" y="657225"/>
            <a:ext cx="7505700" cy="5451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t>What the DOJ Has to Say</a:t>
            </a:r>
            <a:endParaRPr b="1"/>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2764</Words>
  <Application>Microsoft Macintosh PowerPoint</Application>
  <PresentationFormat>On-screen Show (16:9)</PresentationFormat>
  <Paragraphs>199</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Nunito</vt:lpstr>
      <vt:lpstr>Calibri</vt:lpstr>
      <vt:lpstr>Shift</vt:lpstr>
      <vt:lpstr>Santana Initiative’s  Guide to Recording Video</vt:lpstr>
      <vt:lpstr>Feidin Santana’s Story:  “We are here to be each other’s keepers.”</vt:lpstr>
      <vt:lpstr>Video can advance social justice.</vt:lpstr>
      <vt:lpstr>The U.S. Department of Justice Agrees.</vt:lpstr>
      <vt:lpstr>Simply knowing that you are being recorded:</vt:lpstr>
      <vt:lpstr>Yes, there are obstacles.</vt:lpstr>
      <vt:lpstr>“Private individuals have a First Amendment right to record police officers in the public discharge of their duties, and that officers violate individuals’ Fourth and Fourteenth Amendment rights when they seize and destroy such recordings without a warrant or due process.”  - DOJ Letter, page 2.</vt:lpstr>
      <vt:lpstr>These individuals have:   “...a right to record in all traditionally public spaces, including sidewalks, streets, and locations of public protests” and also on private property such as a residence.  - DOJ Letter, page 4.</vt:lpstr>
      <vt:lpstr>“These rights, subject to narrowly-defined restrictions, engender public confidence in our police departments, promote public access to information necessary to hold our governmental officers accountable, and ensure public and officer safety.”  - DOJ Letter, page 1 (emphasis added).</vt:lpstr>
      <vt:lpstr>Examples of Why We Should Record Confrontations Responsibly Recording Confrontations Tips For Higher Quality Videos Sample Scenarios and Responses MMTC’s Online Resources</vt:lpstr>
      <vt:lpstr>Examples of Why We Should Record Confrontations:</vt:lpstr>
      <vt:lpstr>Why Record?</vt:lpstr>
      <vt:lpstr>PowerPoint Presentation</vt:lpstr>
      <vt:lpstr>PowerPoint Presentation</vt:lpstr>
      <vt:lpstr>PowerPoint Presentation</vt:lpstr>
      <vt:lpstr>PowerPoint Presentation</vt:lpstr>
      <vt:lpstr>PowerPoint Presentation</vt:lpstr>
      <vt:lpstr>In every one of these videos, at least one person’s interest was protected by the video’s existence. </vt:lpstr>
      <vt:lpstr>PowerPoint Presentation</vt:lpstr>
      <vt:lpstr>Responsibly Recording</vt:lpstr>
      <vt:lpstr>Avoiding Unnecessary Confrontation:</vt:lpstr>
      <vt:lpstr>Avoiding Unnecessary Confrontation:</vt:lpstr>
      <vt:lpstr>Understanding Consent and Its Limits</vt:lpstr>
      <vt:lpstr>One-Party Consent</vt:lpstr>
      <vt:lpstr>Two-Party Consent</vt:lpstr>
      <vt:lpstr>In Public</vt:lpstr>
      <vt:lpstr>Expectation of Privacy</vt:lpstr>
      <vt:lpstr>Common Scenarios</vt:lpstr>
      <vt:lpstr>PowerPoint Presentation</vt:lpstr>
      <vt:lpstr>PowerPoint Presentation</vt:lpstr>
      <vt:lpstr>PowerPoint Presentation</vt:lpstr>
      <vt:lpstr>What You May Do in a Traffic Stop</vt:lpstr>
      <vt:lpstr>Tips For Higher Quality Videos</vt:lpstr>
      <vt:lpstr>Q: What should you use? A: Live Feed Applications.</vt:lpstr>
      <vt:lpstr>Recording Broadcast-Ready Citizen Footage</vt:lpstr>
      <vt:lpstr>Video Definition</vt:lpstr>
      <vt:lpstr>Video Definition, continued...</vt:lpstr>
      <vt:lpstr>Should you shoot vertical or horizontal?</vt:lpstr>
      <vt:lpstr>Rule of Thirds</vt:lpstr>
      <vt:lpstr>Video Definition</vt:lpstr>
      <vt:lpstr>Steadiness</vt:lpstr>
      <vt:lpstr>Focus and Exposure</vt:lpstr>
      <vt:lpstr>Audio</vt:lpstr>
      <vt:lpstr>Audio, (continued)... </vt:lpstr>
      <vt:lpstr>More information on recording mobile video of civil rights violations and the state laws on levels of “consent to record private conversations” can be found in MMTC’s FAQs from the Santana Initiative, posted on MMTC’s website, www.mmtconline.org.  NOTE:  This PPT is for informational use only.  It does not constitute legal advice and should not be used as such.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Santana Initiative’s  Guide to Recording Video</dc:title>
  <cp:lastModifiedBy>David Honig</cp:lastModifiedBy>
  <cp:revision>1</cp:revision>
  <dcterms:modified xsi:type="dcterms:W3CDTF">2019-01-14T01:43:13Z</dcterms:modified>
</cp:coreProperties>
</file>