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3"/>
  </p:notesMasterIdLst>
  <p:sldIdLst>
    <p:sldId id="256" r:id="rId2"/>
    <p:sldId id="1023" r:id="rId3"/>
    <p:sldId id="1036" r:id="rId4"/>
    <p:sldId id="1037" r:id="rId5"/>
    <p:sldId id="1034" r:id="rId6"/>
    <p:sldId id="1030" r:id="rId7"/>
    <p:sldId id="1038" r:id="rId8"/>
    <p:sldId id="1039" r:id="rId9"/>
    <p:sldId id="1040" r:id="rId10"/>
    <p:sldId id="1041" r:id="rId11"/>
    <p:sldId id="1020"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4995" autoAdjust="0"/>
    <p:restoredTop sz="94660"/>
  </p:normalViewPr>
  <p:slideViewPr>
    <p:cSldViewPr snapToGrid="0">
      <p:cViewPr varScale="1">
        <p:scale>
          <a:sx n="82" d="100"/>
          <a:sy n="82" d="100"/>
        </p:scale>
        <p:origin x="307"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682B3C-E26F-48B7-B067-6E5E5645C7DA}" type="datetimeFigureOut">
              <a:rPr lang="en-US" smtClean="0"/>
              <a:t>6/12/2020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5071AF-2771-4707-AF5A-3750E0EFEB1A}" type="slidenum">
              <a:rPr lang="en-US" smtClean="0"/>
              <a:t>‹#›</a:t>
            </a:fld>
            <a:endParaRPr lang="en-US"/>
          </a:p>
        </p:txBody>
      </p:sp>
    </p:spTree>
    <p:extLst>
      <p:ext uri="{BB962C8B-B14F-4D97-AF65-F5344CB8AC3E}">
        <p14:creationId xmlns:p14="http://schemas.microsoft.com/office/powerpoint/2010/main" val="3481298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t-mobile.com/news/t-mobile-update-on-covid-19-response"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t-mobile.com/news/t-mobile-update-on-covid-19-response"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a:t>
            </a:r>
            <a:r>
              <a:rPr lang="en-US" dirty="0">
                <a:hlinkClick r:id="rId3"/>
              </a:rPr>
              <a:t>https://www.t-mobile.com/news/t-mobile-update-on-covid-19-response</a:t>
            </a:r>
            <a:endParaRPr lang="en-US" dirty="0"/>
          </a:p>
        </p:txBody>
      </p:sp>
      <p:sp>
        <p:nvSpPr>
          <p:cNvPr id="4" name="Slide Number Placeholder 3"/>
          <p:cNvSpPr>
            <a:spLocks noGrp="1"/>
          </p:cNvSpPr>
          <p:nvPr>
            <p:ph type="sldNum" sz="quarter" idx="5"/>
          </p:nvPr>
        </p:nvSpPr>
        <p:spPr/>
        <p:txBody>
          <a:bodyPr/>
          <a:lstStyle/>
          <a:p>
            <a:fld id="{75D72F77-B03B-4DBC-BAC1-A3D6B2011364}" type="slidenum">
              <a:rPr lang="en-US" smtClean="0"/>
              <a:pPr/>
              <a:t>3</a:t>
            </a:fld>
            <a:endParaRPr lang="en-US"/>
          </a:p>
        </p:txBody>
      </p:sp>
    </p:spTree>
    <p:extLst>
      <p:ext uri="{BB962C8B-B14F-4D97-AF65-F5344CB8AC3E}">
        <p14:creationId xmlns:p14="http://schemas.microsoft.com/office/powerpoint/2010/main" val="39926559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a:t>
            </a:r>
            <a:r>
              <a:rPr lang="en-US" dirty="0">
                <a:hlinkClick r:id="rId3"/>
              </a:rPr>
              <a:t>https://www.t-mobile.com/news/t-mobile-update-on-covid-19-response</a:t>
            </a:r>
            <a:endParaRPr lang="en-US" dirty="0"/>
          </a:p>
        </p:txBody>
      </p:sp>
      <p:sp>
        <p:nvSpPr>
          <p:cNvPr id="4" name="Slide Number Placeholder 3"/>
          <p:cNvSpPr>
            <a:spLocks noGrp="1"/>
          </p:cNvSpPr>
          <p:nvPr>
            <p:ph type="sldNum" sz="quarter" idx="5"/>
          </p:nvPr>
        </p:nvSpPr>
        <p:spPr/>
        <p:txBody>
          <a:bodyPr/>
          <a:lstStyle/>
          <a:p>
            <a:fld id="{75D72F77-B03B-4DBC-BAC1-A3D6B2011364}" type="slidenum">
              <a:rPr lang="en-US" smtClean="0"/>
              <a:pPr/>
              <a:t>4</a:t>
            </a:fld>
            <a:endParaRPr lang="en-US"/>
          </a:p>
        </p:txBody>
      </p:sp>
    </p:spTree>
    <p:extLst>
      <p:ext uri="{BB962C8B-B14F-4D97-AF65-F5344CB8AC3E}">
        <p14:creationId xmlns:p14="http://schemas.microsoft.com/office/powerpoint/2010/main" val="15289407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6/12/2020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6/12/2020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6/12/2020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6/12/2020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6/12/2020</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6/12/2020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bit.ly/2yby338" TargetMode="External"/><Relationship Id="rId3" Type="http://schemas.openxmlformats.org/officeDocument/2006/relationships/hyperlink" Target="https://www.grants.gov/learn-grants/grant-making-agencies/department-of-labor.html" TargetMode="External"/><Relationship Id="rId7" Type="http://schemas.openxmlformats.org/officeDocument/2006/relationships/hyperlink" Target="https://www.mmtconline.org/mmtc-covid-19-portal/" TargetMode="External"/><Relationship Id="rId2" Type="http://schemas.openxmlformats.org/officeDocument/2006/relationships/hyperlink" Target="https://www.fcc.gov/covid19telehealth" TargetMode="External"/><Relationship Id="rId1" Type="http://schemas.openxmlformats.org/officeDocument/2006/relationships/slideLayout" Target="../slideLayouts/slideLayout2.xml"/><Relationship Id="rId6" Type="http://schemas.openxmlformats.org/officeDocument/2006/relationships/hyperlink" Target="https://www.speaker.gov/sites/speaker.house.gov/files/COVID%20TOOLKIT%203.30.20.pdf" TargetMode="External"/><Relationship Id="rId5" Type="http://schemas.openxmlformats.org/officeDocument/2006/relationships/hyperlink" Target="https://www.sba.gov/page/coronavirus-covid-19-small-business-guidance-loan-resources" TargetMode="External"/><Relationship Id="rId4" Type="http://schemas.openxmlformats.org/officeDocument/2006/relationships/hyperlink" Target="https://www.fcc.gov/keep-americans-connected" TargetMode="External"/><Relationship Id="rId9" Type="http://schemas.openxmlformats.org/officeDocument/2006/relationships/hyperlink" Target="https://www.coronavirus.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fcc.gov/keep-americans-connected"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hyperlink" Target="https://www.fcc.gov/companies-pledging-keep-americans-connected-during-pandemic-go-above-and-beyond-cal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fcc.gov/covid19telehealth"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97208-995B-4C56-9BF6-A34C7350A5AA}"/>
              </a:ext>
            </a:extLst>
          </p:cNvPr>
          <p:cNvSpPr>
            <a:spLocks noGrp="1"/>
          </p:cNvSpPr>
          <p:nvPr>
            <p:ph type="ctrTitle"/>
          </p:nvPr>
        </p:nvSpPr>
        <p:spPr>
          <a:xfrm>
            <a:off x="1539224" y="2795069"/>
            <a:ext cx="7766936" cy="1646302"/>
          </a:xfrm>
        </p:spPr>
        <p:txBody>
          <a:bodyPr/>
          <a:lstStyle/>
          <a:p>
            <a:r>
              <a:rPr lang="en-US" sz="3200" b="1" dirty="0">
                <a:solidFill>
                  <a:schemeClr val="accent1">
                    <a:lumMod val="50000"/>
                  </a:schemeClr>
                </a:solidFill>
              </a:rPr>
              <a:t>NALEO Emergency Response Management</a:t>
            </a:r>
            <a:br>
              <a:rPr lang="en-US" sz="3200" b="1" dirty="0">
                <a:solidFill>
                  <a:schemeClr val="accent1">
                    <a:lumMod val="50000"/>
                  </a:schemeClr>
                </a:solidFill>
              </a:rPr>
            </a:br>
            <a:r>
              <a:rPr lang="en-US" sz="3200" b="1" dirty="0">
                <a:solidFill>
                  <a:schemeClr val="accent1">
                    <a:lumMod val="50000"/>
                  </a:schemeClr>
                </a:solidFill>
              </a:rPr>
              <a:t>Virtual Policy Institute:</a:t>
            </a:r>
            <a:br>
              <a:rPr lang="en-US" sz="3200" b="1" dirty="0">
                <a:solidFill>
                  <a:schemeClr val="accent1">
                    <a:lumMod val="50000"/>
                  </a:schemeClr>
                </a:solidFill>
              </a:rPr>
            </a:br>
            <a:r>
              <a:rPr lang="en-US" sz="3200" b="1" dirty="0">
                <a:solidFill>
                  <a:schemeClr val="accent1">
                    <a:lumMod val="50000"/>
                  </a:schemeClr>
                </a:solidFill>
              </a:rPr>
              <a:t>Strong Local Leadership in the Face of </a:t>
            </a:r>
            <a:br>
              <a:rPr lang="en-US" sz="3200" b="1" dirty="0">
                <a:solidFill>
                  <a:schemeClr val="accent1">
                    <a:lumMod val="50000"/>
                  </a:schemeClr>
                </a:solidFill>
              </a:rPr>
            </a:br>
            <a:r>
              <a:rPr lang="en-US" sz="3200" b="1" dirty="0" err="1">
                <a:solidFill>
                  <a:schemeClr val="accent1">
                    <a:lumMod val="50000"/>
                  </a:schemeClr>
                </a:solidFill>
              </a:rPr>
              <a:t>COVID</a:t>
            </a:r>
            <a:r>
              <a:rPr lang="en-US" sz="3200" b="1" dirty="0">
                <a:solidFill>
                  <a:schemeClr val="accent1">
                    <a:lumMod val="50000"/>
                  </a:schemeClr>
                </a:solidFill>
              </a:rPr>
              <a:t>-19</a:t>
            </a:r>
          </a:p>
        </p:txBody>
      </p:sp>
      <p:sp>
        <p:nvSpPr>
          <p:cNvPr id="3" name="Subtitle 2">
            <a:extLst>
              <a:ext uri="{FF2B5EF4-FFF2-40B4-BE49-F238E27FC236}">
                <a16:creationId xmlns:a16="http://schemas.microsoft.com/office/drawing/2014/main" id="{AE0B861A-BEFD-4864-A928-7ECB2B38A5C2}"/>
              </a:ext>
            </a:extLst>
          </p:cNvPr>
          <p:cNvSpPr>
            <a:spLocks noGrp="1"/>
          </p:cNvSpPr>
          <p:nvPr>
            <p:ph type="subTitle" idx="1"/>
          </p:nvPr>
        </p:nvSpPr>
        <p:spPr>
          <a:xfrm>
            <a:off x="1539224" y="4433388"/>
            <a:ext cx="7766936" cy="1482220"/>
          </a:xfrm>
        </p:spPr>
        <p:txBody>
          <a:bodyPr>
            <a:normAutofit lnSpcReduction="10000"/>
          </a:bodyPr>
          <a:lstStyle/>
          <a:p>
            <a:r>
              <a:rPr lang="en-US" b="1" dirty="0">
                <a:solidFill>
                  <a:schemeClr val="tx1">
                    <a:lumMod val="95000"/>
                    <a:lumOff val="5000"/>
                  </a:schemeClr>
                </a:solidFill>
              </a:rPr>
              <a:t>Maurita Coley</a:t>
            </a:r>
          </a:p>
          <a:p>
            <a:r>
              <a:rPr lang="en-US" b="1" dirty="0">
                <a:solidFill>
                  <a:schemeClr val="tx1">
                    <a:lumMod val="95000"/>
                    <a:lumOff val="5000"/>
                  </a:schemeClr>
                </a:solidFill>
              </a:rPr>
              <a:t>President and CEO</a:t>
            </a:r>
          </a:p>
          <a:p>
            <a:r>
              <a:rPr lang="en-US" b="1" dirty="0">
                <a:solidFill>
                  <a:schemeClr val="tx1">
                    <a:lumMod val="95000"/>
                    <a:lumOff val="5000"/>
                  </a:schemeClr>
                </a:solidFill>
              </a:rPr>
              <a:t>Multicultural Media, Telecom and Internet Council (MMTC)</a:t>
            </a:r>
          </a:p>
          <a:p>
            <a:r>
              <a:rPr lang="en-US">
                <a:solidFill>
                  <a:schemeClr val="tx1">
                    <a:lumMod val="95000"/>
                    <a:lumOff val="5000"/>
                  </a:schemeClr>
                </a:solidFill>
              </a:rPr>
              <a:t>April 22</a:t>
            </a:r>
            <a:r>
              <a:rPr lang="en-US" dirty="0">
                <a:solidFill>
                  <a:schemeClr val="tx1">
                    <a:lumMod val="95000"/>
                    <a:lumOff val="5000"/>
                  </a:schemeClr>
                </a:solidFill>
              </a:rPr>
              <a:t>, 2020</a:t>
            </a:r>
          </a:p>
        </p:txBody>
      </p:sp>
      <p:pic>
        <p:nvPicPr>
          <p:cNvPr id="5" name="Picture 4">
            <a:extLst>
              <a:ext uri="{FF2B5EF4-FFF2-40B4-BE49-F238E27FC236}">
                <a16:creationId xmlns:a16="http://schemas.microsoft.com/office/drawing/2014/main" id="{4C03CB22-BA72-4BD7-9E96-2B0FA5BEAA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6061" y="251410"/>
            <a:ext cx="2227964" cy="1069422"/>
          </a:xfrm>
          <a:prstGeom prst="rect">
            <a:avLst/>
          </a:prstGeom>
        </p:spPr>
      </p:pic>
    </p:spTree>
    <p:extLst>
      <p:ext uri="{BB962C8B-B14F-4D97-AF65-F5344CB8AC3E}">
        <p14:creationId xmlns:p14="http://schemas.microsoft.com/office/powerpoint/2010/main" val="27508492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F60A2-875B-4B2E-829A-B5199343B2BC}"/>
              </a:ext>
            </a:extLst>
          </p:cNvPr>
          <p:cNvSpPr>
            <a:spLocks noGrp="1"/>
          </p:cNvSpPr>
          <p:nvPr>
            <p:ph type="title"/>
          </p:nvPr>
        </p:nvSpPr>
        <p:spPr/>
        <p:txBody>
          <a:bodyPr/>
          <a:lstStyle/>
          <a:p>
            <a:r>
              <a:rPr lang="en-US" b="1" dirty="0">
                <a:solidFill>
                  <a:srgbClr val="002060"/>
                </a:solidFill>
              </a:rPr>
              <a:t>Nonprofit Advocacy: MMTC and Others</a:t>
            </a:r>
          </a:p>
        </p:txBody>
      </p:sp>
      <p:sp>
        <p:nvSpPr>
          <p:cNvPr id="3" name="Content Placeholder 2">
            <a:extLst>
              <a:ext uri="{FF2B5EF4-FFF2-40B4-BE49-F238E27FC236}">
                <a16:creationId xmlns:a16="http://schemas.microsoft.com/office/drawing/2014/main" id="{C0F8ABE7-D027-4DCC-8241-8E5A83789709}"/>
              </a:ext>
            </a:extLst>
          </p:cNvPr>
          <p:cNvSpPr>
            <a:spLocks noGrp="1"/>
          </p:cNvSpPr>
          <p:nvPr>
            <p:ph idx="1"/>
          </p:nvPr>
        </p:nvSpPr>
        <p:spPr>
          <a:xfrm>
            <a:off x="472059" y="1632858"/>
            <a:ext cx="10062202" cy="4659052"/>
          </a:xfrm>
        </p:spPr>
        <p:txBody>
          <a:bodyPr>
            <a:noAutofit/>
          </a:bodyPr>
          <a:lstStyle/>
          <a:p>
            <a:pPr marL="0" indent="0">
              <a:lnSpc>
                <a:spcPct val="80000"/>
              </a:lnSpc>
              <a:buNone/>
            </a:pPr>
            <a:r>
              <a:rPr lang="en-US" b="1" i="1" dirty="0">
                <a:solidFill>
                  <a:schemeClr val="accent2">
                    <a:lumMod val="50000"/>
                  </a:schemeClr>
                </a:solidFill>
              </a:rPr>
              <a:t>Hundreds of nonprofit organizations are working to advocate on behalf of vulnerable communities.</a:t>
            </a:r>
          </a:p>
          <a:p>
            <a:pPr>
              <a:lnSpc>
                <a:spcPct val="80000"/>
              </a:lnSpc>
              <a:buFont typeface="Wingdings" panose="05000000000000000000" pitchFamily="2" charset="2"/>
              <a:buChar char="q"/>
            </a:pPr>
            <a:r>
              <a:rPr lang="en-US" sz="1700" b="1" u="sng" dirty="0">
                <a:solidFill>
                  <a:schemeClr val="accent2">
                    <a:lumMod val="50000"/>
                  </a:schemeClr>
                </a:solidFill>
              </a:rPr>
              <a:t>More Wi-Fi:</a:t>
            </a:r>
            <a:r>
              <a:rPr lang="en-US" sz="1700" dirty="0"/>
              <a:t> MMTC supports FCC’s proposed plan to open 6 GHz spectrum band for unlicensed use.</a:t>
            </a:r>
          </a:p>
          <a:p>
            <a:pPr lvl="1">
              <a:lnSpc>
                <a:spcPct val="80000"/>
              </a:lnSpc>
              <a:buFont typeface="Wingdings" panose="05000000000000000000" pitchFamily="2" charset="2"/>
              <a:buChar char="q"/>
            </a:pPr>
            <a:r>
              <a:rPr lang="en-US" sz="1700" dirty="0"/>
              <a:t>The move would help millions by providing additional bandwidth to accommodate rapidly increasing Wi-Fi demand, as well as next-generation Wi-Fi innovation.</a:t>
            </a:r>
          </a:p>
          <a:p>
            <a:pPr>
              <a:lnSpc>
                <a:spcPct val="80000"/>
              </a:lnSpc>
              <a:buFont typeface="Wingdings" panose="05000000000000000000" pitchFamily="2" charset="2"/>
              <a:buChar char="q"/>
            </a:pPr>
            <a:r>
              <a:rPr lang="en-US" sz="1700" b="1" u="sng" dirty="0">
                <a:solidFill>
                  <a:schemeClr val="accent2">
                    <a:lumMod val="50000"/>
                  </a:schemeClr>
                </a:solidFill>
              </a:rPr>
              <a:t>Registered Apprenticeship:</a:t>
            </a:r>
            <a:r>
              <a:rPr lang="en-US" sz="1700" dirty="0"/>
              <a:t> MMTC works with the National Urban League under a </a:t>
            </a:r>
            <a:r>
              <a:rPr lang="en-US" sz="1700" dirty="0" err="1"/>
              <a:t>DOL</a:t>
            </a:r>
            <a:r>
              <a:rPr lang="en-US" sz="1700" dirty="0"/>
              <a:t> contract to create, expand, and diversify Registered Apprenticeship programs for underrepresented individuals across the nation, to upskill these groups and address the unemployment crisis. </a:t>
            </a:r>
          </a:p>
          <a:p>
            <a:pPr>
              <a:lnSpc>
                <a:spcPct val="80000"/>
              </a:lnSpc>
              <a:buFont typeface="Wingdings" panose="05000000000000000000" pitchFamily="2" charset="2"/>
              <a:buChar char="q"/>
            </a:pPr>
            <a:r>
              <a:rPr lang="en-US" sz="1700" b="1" u="sng" dirty="0">
                <a:solidFill>
                  <a:schemeClr val="accent2">
                    <a:lumMod val="50000"/>
                  </a:schemeClr>
                </a:solidFill>
              </a:rPr>
              <a:t>Stimulus and Broadband:</a:t>
            </a:r>
            <a:r>
              <a:rPr lang="en-US" sz="1700" dirty="0"/>
              <a:t> MMTC is joining Public Knowledge and 150+ other organizations on a letter urging Congress to provide access to affordable broadband internet in forthcoming </a:t>
            </a:r>
            <a:r>
              <a:rPr lang="en-US" sz="1700" dirty="0" err="1"/>
              <a:t>COVID</a:t>
            </a:r>
            <a:r>
              <a:rPr lang="en-US" sz="1700" dirty="0"/>
              <a:t>-19 stimulus packages (to be released this week).</a:t>
            </a:r>
          </a:p>
          <a:p>
            <a:pPr>
              <a:lnSpc>
                <a:spcPct val="80000"/>
              </a:lnSpc>
              <a:buFont typeface="Wingdings" panose="05000000000000000000" pitchFamily="2" charset="2"/>
              <a:buChar char="q"/>
            </a:pPr>
            <a:r>
              <a:rPr lang="en-US" sz="1700" b="1" u="sng" dirty="0">
                <a:solidFill>
                  <a:schemeClr val="accent2">
                    <a:lumMod val="50000"/>
                  </a:schemeClr>
                </a:solidFill>
              </a:rPr>
              <a:t>Lifeline Program:</a:t>
            </a:r>
            <a:r>
              <a:rPr lang="en-US" sz="1700" dirty="0"/>
              <a:t> 250 organizations filed a letter with the FCC – “Emergency Request for Increased Lifeline Support During the </a:t>
            </a:r>
            <a:r>
              <a:rPr lang="en-US" sz="1700" dirty="0" err="1"/>
              <a:t>COVID</a:t>
            </a:r>
            <a:r>
              <a:rPr lang="en-US" sz="1700" dirty="0"/>
              <a:t>-19 Crisis.”</a:t>
            </a:r>
          </a:p>
          <a:p>
            <a:pPr marL="0" indent="0">
              <a:lnSpc>
                <a:spcPct val="80000"/>
              </a:lnSpc>
              <a:buNone/>
            </a:pPr>
            <a:r>
              <a:rPr lang="en-US" sz="1700" b="1" i="1" dirty="0"/>
              <a:t>Nonprofit organizations’ roles as advocates on behalf of underrepresented communities is vital in communicating their needs as government leaders develop potentially life-saving economic policies. </a:t>
            </a:r>
          </a:p>
          <a:p>
            <a:pPr marL="0" indent="0">
              <a:lnSpc>
                <a:spcPct val="80000"/>
              </a:lnSpc>
              <a:buNone/>
            </a:pPr>
            <a:r>
              <a:rPr lang="en-US" sz="1700" b="1" i="1" dirty="0">
                <a:solidFill>
                  <a:schemeClr val="accent1">
                    <a:lumMod val="50000"/>
                  </a:schemeClr>
                </a:solidFill>
              </a:rPr>
              <a:t>We encourage state and local officials to work with their local nonprofit organizations to stay abreast of community issues.</a:t>
            </a:r>
          </a:p>
        </p:txBody>
      </p:sp>
    </p:spTree>
    <p:extLst>
      <p:ext uri="{BB962C8B-B14F-4D97-AF65-F5344CB8AC3E}">
        <p14:creationId xmlns:p14="http://schemas.microsoft.com/office/powerpoint/2010/main" val="12196932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25782-B7C8-4FD3-80E8-E08A10182DE8}"/>
              </a:ext>
            </a:extLst>
          </p:cNvPr>
          <p:cNvSpPr>
            <a:spLocks noGrp="1"/>
          </p:cNvSpPr>
          <p:nvPr>
            <p:ph type="title"/>
          </p:nvPr>
        </p:nvSpPr>
        <p:spPr/>
        <p:txBody>
          <a:bodyPr/>
          <a:lstStyle/>
          <a:p>
            <a:r>
              <a:rPr lang="en-US" b="1" dirty="0">
                <a:solidFill>
                  <a:srgbClr val="002060"/>
                </a:solidFill>
              </a:rPr>
              <a:t>Resources:</a:t>
            </a:r>
          </a:p>
        </p:txBody>
      </p:sp>
      <p:sp>
        <p:nvSpPr>
          <p:cNvPr id="3" name="Content Placeholder 2">
            <a:extLst>
              <a:ext uri="{FF2B5EF4-FFF2-40B4-BE49-F238E27FC236}">
                <a16:creationId xmlns:a16="http://schemas.microsoft.com/office/drawing/2014/main" id="{498498CD-1F2D-402A-8B6C-FC1D963A9EA6}"/>
              </a:ext>
            </a:extLst>
          </p:cNvPr>
          <p:cNvSpPr>
            <a:spLocks noGrp="1"/>
          </p:cNvSpPr>
          <p:nvPr>
            <p:ph idx="1"/>
          </p:nvPr>
        </p:nvSpPr>
        <p:spPr>
          <a:xfrm>
            <a:off x="445630" y="1930400"/>
            <a:ext cx="10939272" cy="4023360"/>
          </a:xfrm>
        </p:spPr>
        <p:txBody>
          <a:bodyPr>
            <a:normAutofit/>
          </a:bodyPr>
          <a:lstStyle/>
          <a:p>
            <a:pPr>
              <a:buFont typeface="Wingdings" panose="05000000000000000000" pitchFamily="2" charset="2"/>
              <a:buChar char="§"/>
            </a:pPr>
            <a:r>
              <a:rPr lang="en-US" sz="1700" dirty="0">
                <a:solidFill>
                  <a:schemeClr val="tx1"/>
                </a:solidFill>
              </a:rPr>
              <a:t>FCC’s Telehealth Program:</a:t>
            </a:r>
            <a:r>
              <a:rPr lang="en-US" sz="1700" dirty="0"/>
              <a:t> </a:t>
            </a:r>
            <a:r>
              <a:rPr lang="en-US" sz="1700" dirty="0">
                <a:solidFill>
                  <a:schemeClr val="accent2">
                    <a:lumMod val="75000"/>
                  </a:schemeClr>
                </a:solidFill>
                <a:hlinkClick r:id="rId2">
                  <a:extLst>
                    <a:ext uri="{A12FA001-AC4F-418D-AE19-62706E023703}">
                      <ahyp:hlinkClr xmlns:ahyp="http://schemas.microsoft.com/office/drawing/2018/hyperlinkcolor" val="tx"/>
                    </a:ext>
                  </a:extLst>
                </a:hlinkClick>
              </a:rPr>
              <a:t>fcc.gov/</a:t>
            </a:r>
            <a:r>
              <a:rPr lang="en-US" sz="1700" dirty="0" err="1">
                <a:solidFill>
                  <a:schemeClr val="accent2">
                    <a:lumMod val="75000"/>
                  </a:schemeClr>
                </a:solidFill>
                <a:hlinkClick r:id="rId2">
                  <a:extLst>
                    <a:ext uri="{A12FA001-AC4F-418D-AE19-62706E023703}">
                      <ahyp:hlinkClr xmlns:ahyp="http://schemas.microsoft.com/office/drawing/2018/hyperlinkcolor" val="tx"/>
                    </a:ext>
                  </a:extLst>
                </a:hlinkClick>
              </a:rPr>
              <a:t>covid19telehealth</a:t>
            </a:r>
            <a:endParaRPr lang="en-US" sz="1700" dirty="0">
              <a:solidFill>
                <a:schemeClr val="tx1"/>
              </a:solidFill>
            </a:endParaRPr>
          </a:p>
          <a:p>
            <a:pPr>
              <a:buFont typeface="Wingdings" panose="05000000000000000000" pitchFamily="2" charset="2"/>
              <a:buChar char="§"/>
            </a:pPr>
            <a:r>
              <a:rPr lang="en-US" sz="1700" dirty="0">
                <a:solidFill>
                  <a:schemeClr val="tx1"/>
                </a:solidFill>
              </a:rPr>
              <a:t>Department of Labor’s Grants Website:</a:t>
            </a:r>
            <a:r>
              <a:rPr lang="en-US" sz="1700" dirty="0"/>
              <a:t> </a:t>
            </a:r>
            <a:r>
              <a:rPr lang="en-US" sz="1700" dirty="0">
                <a:solidFill>
                  <a:schemeClr val="accent2">
                    <a:lumMod val="75000"/>
                  </a:schemeClr>
                </a:solidFill>
                <a:hlinkClick r:id="rId3">
                  <a:extLst>
                    <a:ext uri="{A12FA001-AC4F-418D-AE19-62706E023703}">
                      <ahyp:hlinkClr xmlns:ahyp="http://schemas.microsoft.com/office/drawing/2018/hyperlinkcolor" val="tx"/>
                    </a:ext>
                  </a:extLst>
                </a:hlinkClick>
              </a:rPr>
              <a:t>https://www.grants.gov/learn-grants/grant-making-agencies/department-of-labor.html</a:t>
            </a:r>
            <a:endParaRPr lang="en-US" sz="1700" dirty="0">
              <a:solidFill>
                <a:schemeClr val="accent2">
                  <a:lumMod val="75000"/>
                </a:schemeClr>
              </a:solidFill>
            </a:endParaRPr>
          </a:p>
          <a:p>
            <a:pPr>
              <a:buFont typeface="Wingdings" panose="05000000000000000000" pitchFamily="2" charset="2"/>
              <a:buChar char="§"/>
            </a:pPr>
            <a:r>
              <a:rPr lang="en-US" sz="1700" dirty="0">
                <a:solidFill>
                  <a:schemeClr val="tx1"/>
                </a:solidFill>
              </a:rPr>
              <a:t>FCC “Keep Americans Connected” Pledge:</a:t>
            </a:r>
            <a:r>
              <a:rPr lang="en-US" sz="1700" dirty="0"/>
              <a:t> </a:t>
            </a:r>
            <a:r>
              <a:rPr lang="en-US" sz="1700" dirty="0">
                <a:solidFill>
                  <a:schemeClr val="accent2">
                    <a:lumMod val="75000"/>
                  </a:schemeClr>
                </a:solidFill>
                <a:hlinkClick r:id="rId4">
                  <a:extLst>
                    <a:ext uri="{A12FA001-AC4F-418D-AE19-62706E023703}">
                      <ahyp:hlinkClr xmlns:ahyp="http://schemas.microsoft.com/office/drawing/2018/hyperlinkcolor" val="tx"/>
                    </a:ext>
                  </a:extLst>
                </a:hlinkClick>
              </a:rPr>
              <a:t>https://www.fcc.gov/keep-americans-connected</a:t>
            </a:r>
            <a:r>
              <a:rPr lang="en-US" sz="1700" dirty="0"/>
              <a:t> </a:t>
            </a:r>
          </a:p>
          <a:p>
            <a:pPr fontAlgn="base">
              <a:buFont typeface="Wingdings" panose="05000000000000000000" pitchFamily="2" charset="2"/>
              <a:buChar char="§"/>
            </a:pPr>
            <a:r>
              <a:rPr lang="en-US" sz="1700" dirty="0">
                <a:solidFill>
                  <a:srgbClr val="000000"/>
                </a:solidFill>
              </a:rPr>
              <a:t>U.S. Small Business Administration Coronavirus Small Business Guidance &amp; Loan Resources</a:t>
            </a:r>
            <a:br>
              <a:rPr lang="en-US" sz="1700" dirty="0">
                <a:solidFill>
                  <a:srgbClr val="000000"/>
                </a:solidFill>
              </a:rPr>
            </a:br>
            <a:r>
              <a:rPr lang="en-US" sz="1700" dirty="0">
                <a:solidFill>
                  <a:schemeClr val="accent2">
                    <a:lumMod val="50000"/>
                  </a:schemeClr>
                </a:solidFill>
                <a:hlinkClick r:id="rId5">
                  <a:extLst>
                    <a:ext uri="{A12FA001-AC4F-418D-AE19-62706E023703}">
                      <ahyp:hlinkClr xmlns:ahyp="http://schemas.microsoft.com/office/drawing/2018/hyperlinkcolor" val="tx"/>
                    </a:ext>
                  </a:extLst>
                </a:hlinkClick>
              </a:rPr>
              <a:t>https://www.sba.gov/page/coronavirus-covid-19-small-business-guidance-loan-resources</a:t>
            </a:r>
            <a:endParaRPr lang="en-US" sz="1700" dirty="0">
              <a:solidFill>
                <a:schemeClr val="accent2">
                  <a:lumMod val="50000"/>
                </a:schemeClr>
              </a:solidFill>
            </a:endParaRPr>
          </a:p>
          <a:p>
            <a:pPr fontAlgn="base">
              <a:buFont typeface="Wingdings" panose="05000000000000000000" pitchFamily="2" charset="2"/>
              <a:buChar char="§"/>
            </a:pPr>
            <a:r>
              <a:rPr lang="en-US" sz="1700" dirty="0">
                <a:solidFill>
                  <a:schemeClr val="tx1"/>
                </a:solidFill>
              </a:rPr>
              <a:t>U.S. House of Representatives’ Families First </a:t>
            </a:r>
            <a:r>
              <a:rPr lang="en-US" sz="1700" dirty="0" err="1">
                <a:solidFill>
                  <a:schemeClr val="tx1"/>
                </a:solidFill>
              </a:rPr>
              <a:t>COVID</a:t>
            </a:r>
            <a:r>
              <a:rPr lang="en-US" sz="1700" dirty="0">
                <a:solidFill>
                  <a:schemeClr val="tx1"/>
                </a:solidFill>
              </a:rPr>
              <a:t>-19 Constituent Service Resources Toolkit</a:t>
            </a:r>
            <a:br>
              <a:rPr lang="en-US" sz="1700" dirty="0">
                <a:solidFill>
                  <a:srgbClr val="000000"/>
                </a:solidFill>
              </a:rPr>
            </a:br>
            <a:r>
              <a:rPr lang="en-US" sz="1700" dirty="0">
                <a:solidFill>
                  <a:schemeClr val="accent2">
                    <a:lumMod val="50000"/>
                  </a:schemeClr>
                </a:solidFill>
                <a:hlinkClick r:id="rId6">
                  <a:extLst>
                    <a:ext uri="{A12FA001-AC4F-418D-AE19-62706E023703}">
                      <ahyp:hlinkClr xmlns:ahyp="http://schemas.microsoft.com/office/drawing/2018/hyperlinkcolor" val="tx"/>
                    </a:ext>
                  </a:extLst>
                </a:hlinkClick>
              </a:rPr>
              <a:t>https://www.speaker.gov/sites/speaker.house.gov/files/COVID%20TOOLKIT%203.30.20.pdf</a:t>
            </a:r>
            <a:endParaRPr lang="en-US" sz="1700" dirty="0">
              <a:solidFill>
                <a:schemeClr val="accent2">
                  <a:lumMod val="50000"/>
                </a:schemeClr>
              </a:solidFill>
            </a:endParaRPr>
          </a:p>
          <a:p>
            <a:pPr>
              <a:buFont typeface="Wingdings" panose="05000000000000000000" pitchFamily="2" charset="2"/>
              <a:buChar char="§"/>
            </a:pPr>
            <a:r>
              <a:rPr lang="en-US" sz="1700" dirty="0">
                <a:solidFill>
                  <a:schemeClr val="tx1"/>
                </a:solidFill>
              </a:rPr>
              <a:t>MMTC’s COVID-19 Portal:</a:t>
            </a:r>
            <a:r>
              <a:rPr lang="en-US" sz="1700" dirty="0"/>
              <a:t> </a:t>
            </a:r>
            <a:r>
              <a:rPr lang="en-US" sz="1700" u="sng" dirty="0">
                <a:solidFill>
                  <a:schemeClr val="accent2">
                    <a:lumMod val="75000"/>
                  </a:schemeClr>
                </a:solidFill>
                <a:hlinkClick r:id="rId7">
                  <a:extLst>
                    <a:ext uri="{A12FA001-AC4F-418D-AE19-62706E023703}">
                      <ahyp:hlinkClr xmlns:ahyp="http://schemas.microsoft.com/office/drawing/2018/hyperlinkcolor" val="tx"/>
                    </a:ext>
                  </a:extLst>
                </a:hlinkClick>
              </a:rPr>
              <a:t>https://www.mmtconline.org/mmtc-covid-19-portal/</a:t>
            </a:r>
            <a:r>
              <a:rPr lang="en-US" sz="1700" dirty="0">
                <a:solidFill>
                  <a:schemeClr val="accent2">
                    <a:lumMod val="75000"/>
                  </a:schemeClr>
                </a:solidFill>
              </a:rPr>
              <a:t> </a:t>
            </a:r>
          </a:p>
          <a:p>
            <a:pPr>
              <a:buFont typeface="Wingdings" panose="05000000000000000000" pitchFamily="2" charset="2"/>
              <a:buChar char="§"/>
            </a:pPr>
            <a:r>
              <a:rPr lang="en-US" sz="1700" dirty="0">
                <a:solidFill>
                  <a:schemeClr val="tx1"/>
                </a:solidFill>
              </a:rPr>
              <a:t>MMTC </a:t>
            </a:r>
            <a:r>
              <a:rPr lang="en-US" sz="1700" dirty="0" err="1">
                <a:solidFill>
                  <a:schemeClr val="tx1"/>
                </a:solidFill>
              </a:rPr>
              <a:t>Wakelet</a:t>
            </a:r>
            <a:r>
              <a:rPr lang="en-US" sz="1700" dirty="0">
                <a:solidFill>
                  <a:schemeClr val="tx1"/>
                </a:solidFill>
              </a:rPr>
              <a:t> digital narrative compiling our social media messages:</a:t>
            </a:r>
            <a:r>
              <a:rPr lang="en-US" sz="1700" dirty="0"/>
              <a:t>  </a:t>
            </a:r>
            <a:r>
              <a:rPr lang="en-US" sz="1700" u="sng" dirty="0">
                <a:solidFill>
                  <a:schemeClr val="accent2">
                    <a:lumMod val="75000"/>
                  </a:schemeClr>
                </a:solidFill>
                <a:hlinkClick r:id="rId8">
                  <a:extLst>
                    <a:ext uri="{A12FA001-AC4F-418D-AE19-62706E023703}">
                      <ahyp:hlinkClr xmlns:ahyp="http://schemas.microsoft.com/office/drawing/2018/hyperlinkcolor" val="tx"/>
                    </a:ext>
                  </a:extLst>
                </a:hlinkClick>
              </a:rPr>
              <a:t>https://bit.ly/2yby338</a:t>
            </a:r>
            <a:r>
              <a:rPr lang="en-US" sz="1700" dirty="0"/>
              <a:t> </a:t>
            </a:r>
          </a:p>
          <a:p>
            <a:pPr>
              <a:buFont typeface="Wingdings" panose="05000000000000000000" pitchFamily="2" charset="2"/>
              <a:buChar char="§"/>
            </a:pPr>
            <a:r>
              <a:rPr lang="en-US" sz="1700" dirty="0">
                <a:solidFill>
                  <a:schemeClr val="tx1"/>
                </a:solidFill>
              </a:rPr>
              <a:t>Federal Coronavirus Website:</a:t>
            </a:r>
            <a:r>
              <a:rPr lang="en-US" sz="1700" dirty="0"/>
              <a:t> </a:t>
            </a:r>
            <a:r>
              <a:rPr lang="en-US" sz="1700" u="sng" dirty="0">
                <a:solidFill>
                  <a:schemeClr val="accent2">
                    <a:lumMod val="75000"/>
                  </a:schemeClr>
                </a:solidFill>
                <a:hlinkClick r:id="rId9">
                  <a:extLst>
                    <a:ext uri="{A12FA001-AC4F-418D-AE19-62706E023703}">
                      <ahyp:hlinkClr xmlns:ahyp="http://schemas.microsoft.com/office/drawing/2018/hyperlinkcolor" val="tx"/>
                    </a:ext>
                  </a:extLst>
                </a:hlinkClick>
              </a:rPr>
              <a:t>https://www.coronavirus.gov/</a:t>
            </a:r>
            <a:r>
              <a:rPr lang="en-US" sz="1700" dirty="0">
                <a:solidFill>
                  <a:schemeClr val="accent2">
                    <a:lumMod val="75000"/>
                  </a:schemeClr>
                </a:solidFill>
              </a:rPr>
              <a:t> </a:t>
            </a:r>
          </a:p>
          <a:p>
            <a:endParaRPr lang="en-US" sz="1700" dirty="0"/>
          </a:p>
          <a:p>
            <a:endParaRPr lang="en-US" sz="1700" dirty="0"/>
          </a:p>
          <a:p>
            <a:endParaRPr lang="en-US" sz="1700" dirty="0"/>
          </a:p>
        </p:txBody>
      </p:sp>
    </p:spTree>
    <p:extLst>
      <p:ext uri="{BB962C8B-B14F-4D97-AF65-F5344CB8AC3E}">
        <p14:creationId xmlns:p14="http://schemas.microsoft.com/office/powerpoint/2010/main" val="263921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C0C00-1C11-40F3-A9B9-D032D6BACD94}"/>
              </a:ext>
            </a:extLst>
          </p:cNvPr>
          <p:cNvSpPr>
            <a:spLocks noGrp="1"/>
          </p:cNvSpPr>
          <p:nvPr>
            <p:ph type="title"/>
          </p:nvPr>
        </p:nvSpPr>
        <p:spPr/>
        <p:txBody>
          <a:bodyPr/>
          <a:lstStyle/>
          <a:p>
            <a:r>
              <a:rPr lang="en-US" b="1" dirty="0">
                <a:solidFill>
                  <a:srgbClr val="002060"/>
                </a:solidFill>
              </a:rPr>
              <a:t>About MMTC:</a:t>
            </a:r>
          </a:p>
        </p:txBody>
      </p:sp>
      <p:sp>
        <p:nvSpPr>
          <p:cNvPr id="3" name="Content Placeholder 2">
            <a:extLst>
              <a:ext uri="{FF2B5EF4-FFF2-40B4-BE49-F238E27FC236}">
                <a16:creationId xmlns:a16="http://schemas.microsoft.com/office/drawing/2014/main" id="{66D4B6F3-D5A3-4A4B-9588-268C808E43A1}"/>
              </a:ext>
            </a:extLst>
          </p:cNvPr>
          <p:cNvSpPr>
            <a:spLocks noGrp="1"/>
          </p:cNvSpPr>
          <p:nvPr>
            <p:ph idx="1"/>
          </p:nvPr>
        </p:nvSpPr>
        <p:spPr>
          <a:xfrm>
            <a:off x="1014983" y="2133600"/>
            <a:ext cx="9720073" cy="4023360"/>
          </a:xfrm>
        </p:spPr>
        <p:txBody>
          <a:bodyPr/>
          <a:lstStyle/>
          <a:p>
            <a:endParaRPr lang="en-US" dirty="0"/>
          </a:p>
          <a:p>
            <a:endParaRPr lang="en-US" dirty="0"/>
          </a:p>
        </p:txBody>
      </p:sp>
      <p:sp>
        <p:nvSpPr>
          <p:cNvPr id="7" name="Content Placeholder 2">
            <a:extLst>
              <a:ext uri="{FF2B5EF4-FFF2-40B4-BE49-F238E27FC236}">
                <a16:creationId xmlns:a16="http://schemas.microsoft.com/office/drawing/2014/main" id="{D8668A26-7AD6-4E9C-9ED0-300796763A19}"/>
              </a:ext>
            </a:extLst>
          </p:cNvPr>
          <p:cNvSpPr txBox="1">
            <a:spLocks/>
          </p:cNvSpPr>
          <p:nvPr/>
        </p:nvSpPr>
        <p:spPr>
          <a:xfrm>
            <a:off x="492654" y="2697367"/>
            <a:ext cx="9720073" cy="4023360"/>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a:lnSpc>
                <a:spcPct val="80000"/>
              </a:lnSpc>
              <a:spcBef>
                <a:spcPts val="1000"/>
              </a:spcBef>
            </a:pPr>
            <a:r>
              <a:rPr lang="en-US" sz="1700" b="1" u="sng" dirty="0"/>
              <a:t>Three Core Service Areas:</a:t>
            </a:r>
          </a:p>
          <a:p>
            <a:pPr marL="457200" indent="-457200">
              <a:lnSpc>
                <a:spcPct val="80000"/>
              </a:lnSpc>
              <a:spcBef>
                <a:spcPts val="1000"/>
              </a:spcBef>
              <a:buFont typeface="+mj-lt"/>
              <a:buAutoNum type="arabicPeriod"/>
            </a:pPr>
            <a:r>
              <a:rPr lang="en-US" sz="1700" b="1" dirty="0">
                <a:solidFill>
                  <a:schemeClr val="accent2">
                    <a:lumMod val="50000"/>
                  </a:schemeClr>
                </a:solidFill>
              </a:rPr>
              <a:t>Tech, Media, and Civil Rights Law and Policy Advocacy.</a:t>
            </a:r>
          </a:p>
          <a:p>
            <a:pPr marL="630936" lvl="1" indent="-457200">
              <a:lnSpc>
                <a:spcPct val="80000"/>
              </a:lnSpc>
              <a:spcBef>
                <a:spcPts val="1000"/>
              </a:spcBef>
              <a:buFont typeface="Wingdings" panose="05000000000000000000" pitchFamily="2" charset="2"/>
              <a:buChar char="§"/>
            </a:pPr>
            <a:r>
              <a:rPr lang="en-US" sz="1700" dirty="0"/>
              <a:t>Bring about and influence change in media, telecom, and tech diversity policy at the FCC and on the Hill</a:t>
            </a:r>
          </a:p>
          <a:p>
            <a:pPr marL="630936" lvl="1" indent="-457200">
              <a:lnSpc>
                <a:spcPct val="80000"/>
              </a:lnSpc>
              <a:spcBef>
                <a:spcPts val="1000"/>
              </a:spcBef>
              <a:buFont typeface="Wingdings" panose="05000000000000000000" pitchFamily="2" charset="2"/>
              <a:buChar char="§"/>
            </a:pPr>
            <a:r>
              <a:rPr lang="en-US" sz="1700" dirty="0"/>
              <a:t>Build a pipeline of next-generation law and policy professionals through education, outreach, training, fellowships, internships, and mentorships</a:t>
            </a:r>
            <a:endParaRPr lang="en-US" sz="1700" b="1" dirty="0"/>
          </a:p>
          <a:p>
            <a:pPr marL="457200" indent="-457200">
              <a:lnSpc>
                <a:spcPct val="80000"/>
              </a:lnSpc>
              <a:spcBef>
                <a:spcPts val="1000"/>
              </a:spcBef>
              <a:buFont typeface="+mj-lt"/>
              <a:buAutoNum type="arabicPeriod"/>
            </a:pPr>
            <a:r>
              <a:rPr lang="en-US" sz="1700" b="1" dirty="0">
                <a:solidFill>
                  <a:schemeClr val="accent2">
                    <a:lumMod val="50000"/>
                  </a:schemeClr>
                </a:solidFill>
              </a:rPr>
              <a:t>Entrepreneurship and Economic Empowerment. </a:t>
            </a:r>
          </a:p>
          <a:p>
            <a:pPr marL="630936" lvl="1" indent="-457200">
              <a:lnSpc>
                <a:spcPct val="80000"/>
              </a:lnSpc>
              <a:spcBef>
                <a:spcPts val="1000"/>
              </a:spcBef>
              <a:buFont typeface="Wingdings" panose="05000000000000000000" pitchFamily="2" charset="2"/>
              <a:buChar char="§"/>
            </a:pPr>
            <a:r>
              <a:rPr lang="en-US" sz="1700" dirty="0"/>
              <a:t>Provide opportunities for and promote diverse media, telecom, and tech ownership, and diversity in the supply chain</a:t>
            </a:r>
            <a:endParaRPr lang="en-US" sz="1700" b="1" dirty="0"/>
          </a:p>
          <a:p>
            <a:pPr marL="457200" indent="-457200">
              <a:lnSpc>
                <a:spcPct val="80000"/>
              </a:lnSpc>
              <a:spcBef>
                <a:spcPts val="1000"/>
              </a:spcBef>
              <a:buFont typeface="+mj-lt"/>
              <a:buAutoNum type="arabicPeriod"/>
            </a:pPr>
            <a:r>
              <a:rPr lang="en-US" sz="1700" b="1" dirty="0">
                <a:solidFill>
                  <a:schemeClr val="accent2">
                    <a:lumMod val="50000"/>
                  </a:schemeClr>
                </a:solidFill>
              </a:rPr>
              <a:t>Upskilling Tomorrow’s Workforce. </a:t>
            </a:r>
          </a:p>
          <a:p>
            <a:pPr marL="630936" lvl="1" indent="-457200">
              <a:lnSpc>
                <a:spcPct val="80000"/>
              </a:lnSpc>
              <a:spcBef>
                <a:spcPts val="1000"/>
              </a:spcBef>
              <a:buFont typeface="Wingdings" panose="05000000000000000000" pitchFamily="2" charset="2"/>
              <a:buChar char="§"/>
            </a:pPr>
            <a:r>
              <a:rPr lang="en-US" sz="1700" dirty="0"/>
              <a:t>Modernize the “</a:t>
            </a:r>
            <a:r>
              <a:rPr lang="en-US" sz="1700" i="1" dirty="0"/>
              <a:t>Earn While You Learn</a:t>
            </a:r>
            <a:r>
              <a:rPr lang="en-US" sz="1700" dirty="0"/>
              <a:t>” model such as registered apprenticeship and other ways to upskill and prepare underrepresented communities for high-demand jobs</a:t>
            </a:r>
          </a:p>
        </p:txBody>
      </p:sp>
      <p:sp>
        <p:nvSpPr>
          <p:cNvPr id="5" name="Content Placeholder 2">
            <a:extLst>
              <a:ext uri="{FF2B5EF4-FFF2-40B4-BE49-F238E27FC236}">
                <a16:creationId xmlns:a16="http://schemas.microsoft.com/office/drawing/2014/main" id="{B546DD7F-E4F3-4744-B02B-F4DA7ADE7F35}"/>
              </a:ext>
            </a:extLst>
          </p:cNvPr>
          <p:cNvSpPr txBox="1">
            <a:spLocks/>
          </p:cNvSpPr>
          <p:nvPr/>
        </p:nvSpPr>
        <p:spPr>
          <a:xfrm>
            <a:off x="115631" y="1282192"/>
            <a:ext cx="9720073" cy="1499616"/>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algn="ctr"/>
            <a:r>
              <a:rPr lang="en-US" sz="1800" i="1" dirty="0">
                <a:solidFill>
                  <a:srgbClr val="002060"/>
                </a:solidFill>
              </a:rPr>
              <a:t>The Multicultural Media, Telecom and Internet Council (MMTC) is a national nonprofit organization dedicated to promoting and preserving equal opportunity and civil rights in the mass media, telecommunications and broadband industries, and closing the digital divide. MMTC is generally recognized as the nation’s leading advocate for minority advancement in communications.</a:t>
            </a:r>
          </a:p>
        </p:txBody>
      </p:sp>
    </p:spTree>
    <p:extLst>
      <p:ext uri="{BB962C8B-B14F-4D97-AF65-F5344CB8AC3E}">
        <p14:creationId xmlns:p14="http://schemas.microsoft.com/office/powerpoint/2010/main" val="2232017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FE2DD-A9A7-4205-9D43-16CA9D7CBA30}"/>
              </a:ext>
            </a:extLst>
          </p:cNvPr>
          <p:cNvSpPr>
            <a:spLocks noGrp="1"/>
          </p:cNvSpPr>
          <p:nvPr>
            <p:ph type="title"/>
          </p:nvPr>
        </p:nvSpPr>
        <p:spPr/>
        <p:txBody>
          <a:bodyPr/>
          <a:lstStyle/>
          <a:p>
            <a:r>
              <a:rPr lang="en-US" b="1" dirty="0" err="1">
                <a:solidFill>
                  <a:srgbClr val="002060"/>
                </a:solidFill>
              </a:rPr>
              <a:t>COVID</a:t>
            </a:r>
            <a:r>
              <a:rPr lang="en-US" b="1" dirty="0">
                <a:solidFill>
                  <a:srgbClr val="002060"/>
                </a:solidFill>
              </a:rPr>
              <a:t>-19: Communications, Access, and Impact on Our Communities</a:t>
            </a:r>
          </a:p>
        </p:txBody>
      </p:sp>
      <p:sp>
        <p:nvSpPr>
          <p:cNvPr id="3" name="Content Placeholder 2">
            <a:extLst>
              <a:ext uri="{FF2B5EF4-FFF2-40B4-BE49-F238E27FC236}">
                <a16:creationId xmlns:a16="http://schemas.microsoft.com/office/drawing/2014/main" id="{EA8B8B62-A4B0-48CD-86EF-6C318FBC91E1}"/>
              </a:ext>
            </a:extLst>
          </p:cNvPr>
          <p:cNvSpPr>
            <a:spLocks noGrp="1"/>
          </p:cNvSpPr>
          <p:nvPr>
            <p:ph idx="1"/>
          </p:nvPr>
        </p:nvSpPr>
        <p:spPr>
          <a:xfrm>
            <a:off x="345233" y="1930400"/>
            <a:ext cx="9405256" cy="4731657"/>
          </a:xfrm>
        </p:spPr>
        <p:txBody>
          <a:bodyPr>
            <a:normAutofit fontScale="85000" lnSpcReduction="20000"/>
          </a:bodyPr>
          <a:lstStyle/>
          <a:p>
            <a:pPr marL="0" indent="0">
              <a:buNone/>
            </a:pPr>
            <a:r>
              <a:rPr lang="en-US" sz="2300" b="1" i="1" dirty="0">
                <a:solidFill>
                  <a:schemeClr val="accent2">
                    <a:lumMod val="50000"/>
                  </a:schemeClr>
                </a:solidFill>
              </a:rPr>
              <a:t>Access to affordable broadband is critical as millions of Americans are quarantined at home. </a:t>
            </a:r>
          </a:p>
          <a:p>
            <a:pPr marL="0" indent="0">
              <a:buNone/>
            </a:pPr>
            <a:r>
              <a:rPr lang="en-US" sz="2000" b="1" dirty="0">
                <a:solidFill>
                  <a:schemeClr val="accent2">
                    <a:lumMod val="50000"/>
                  </a:schemeClr>
                </a:solidFill>
              </a:rPr>
              <a:t>	</a:t>
            </a:r>
            <a:r>
              <a:rPr lang="en-US" sz="2000" b="1" u="sng" dirty="0">
                <a:solidFill>
                  <a:schemeClr val="accent2">
                    <a:lumMod val="50000"/>
                  </a:schemeClr>
                </a:solidFill>
              </a:rPr>
              <a:t>Jobs:</a:t>
            </a:r>
          </a:p>
          <a:p>
            <a:pPr>
              <a:buFont typeface="Wingdings" panose="05000000000000000000" pitchFamily="2" charset="2"/>
              <a:buChar char="q"/>
            </a:pPr>
            <a:r>
              <a:rPr lang="en-US" sz="2000" dirty="0"/>
              <a:t>22 million are unemployed - unemployment rate is at its highest since Great Depression.</a:t>
            </a:r>
          </a:p>
          <a:p>
            <a:pPr>
              <a:buFont typeface="Wingdings" panose="05000000000000000000" pitchFamily="2" charset="2"/>
              <a:buChar char="q"/>
            </a:pPr>
            <a:r>
              <a:rPr lang="en-US" sz="2000" dirty="0"/>
              <a:t>3 out of 5 Americans work for hourly wages.</a:t>
            </a:r>
          </a:p>
          <a:p>
            <a:pPr>
              <a:buFont typeface="Wingdings" panose="05000000000000000000" pitchFamily="2" charset="2"/>
              <a:buChar char="q"/>
            </a:pPr>
            <a:r>
              <a:rPr lang="en-US" sz="2000" dirty="0"/>
              <a:t>Service sector and similar jobs are among the hardest hit – and communities of color over-index in these positions.</a:t>
            </a:r>
          </a:p>
          <a:p>
            <a:pPr marL="0" indent="0">
              <a:buNone/>
            </a:pPr>
            <a:r>
              <a:rPr lang="en-US" sz="2000" b="1" dirty="0">
                <a:solidFill>
                  <a:schemeClr val="accent2">
                    <a:lumMod val="50000"/>
                  </a:schemeClr>
                </a:solidFill>
              </a:rPr>
              <a:t>	</a:t>
            </a:r>
            <a:r>
              <a:rPr lang="en-US" sz="2000" b="1" u="sng" dirty="0">
                <a:solidFill>
                  <a:schemeClr val="accent2">
                    <a:lumMod val="50000"/>
                  </a:schemeClr>
                </a:solidFill>
              </a:rPr>
              <a:t>Healthcare:</a:t>
            </a:r>
          </a:p>
          <a:p>
            <a:pPr>
              <a:buFont typeface="Wingdings" panose="05000000000000000000" pitchFamily="2" charset="2"/>
              <a:buChar char="q"/>
            </a:pPr>
            <a:r>
              <a:rPr lang="en-US" sz="2000" dirty="0"/>
              <a:t>Communities of color have higher rates of health problems, such as high blood pressure and diabetes, that increase risk of serious complications and death from </a:t>
            </a:r>
            <a:r>
              <a:rPr lang="en-US" sz="2000" dirty="0" err="1"/>
              <a:t>COVID</a:t>
            </a:r>
            <a:r>
              <a:rPr lang="en-US" sz="2000" dirty="0"/>
              <a:t>-19.</a:t>
            </a:r>
          </a:p>
          <a:p>
            <a:pPr>
              <a:buFont typeface="Wingdings" panose="05000000000000000000" pitchFamily="2" charset="2"/>
              <a:buChar char="q"/>
            </a:pPr>
            <a:r>
              <a:rPr lang="en-US" sz="2000" dirty="0"/>
              <a:t>Many healthcare providers are providing telemedicine services, but millions of people lack the tools to access them. </a:t>
            </a:r>
          </a:p>
          <a:p>
            <a:pPr>
              <a:buFont typeface="Wingdings" panose="05000000000000000000" pitchFamily="2" charset="2"/>
              <a:buChar char="q"/>
            </a:pPr>
            <a:r>
              <a:rPr lang="en-US" sz="2000" dirty="0"/>
              <a:t>Many urban and rural healthcare providers don’t have access to the broadband connections needed to provide telemedicine services.</a:t>
            </a:r>
          </a:p>
          <a:p>
            <a:pPr marL="0" indent="0">
              <a:buNone/>
            </a:pPr>
            <a:r>
              <a:rPr lang="en-US" sz="2100" b="1" i="1" dirty="0">
                <a:solidFill>
                  <a:schemeClr val="accent1">
                    <a:lumMod val="50000"/>
                  </a:schemeClr>
                </a:solidFill>
              </a:rPr>
              <a:t>An affordable connection is vital as people apply for jobs, healthcare, classes to retrain in new fields, and keep in touch with loved ones.</a:t>
            </a:r>
            <a:endParaRPr lang="en-US" sz="2100" dirty="0">
              <a:solidFill>
                <a:schemeClr val="accent1">
                  <a:lumMod val="50000"/>
                </a:schemeClr>
              </a:solidFill>
            </a:endParaRPr>
          </a:p>
          <a:p>
            <a:endParaRPr lang="en-US" dirty="0"/>
          </a:p>
        </p:txBody>
      </p:sp>
    </p:spTree>
    <p:extLst>
      <p:ext uri="{BB962C8B-B14F-4D97-AF65-F5344CB8AC3E}">
        <p14:creationId xmlns:p14="http://schemas.microsoft.com/office/powerpoint/2010/main" val="2668087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FE2DD-A9A7-4205-9D43-16CA9D7CBA30}"/>
              </a:ext>
            </a:extLst>
          </p:cNvPr>
          <p:cNvSpPr>
            <a:spLocks noGrp="1"/>
          </p:cNvSpPr>
          <p:nvPr>
            <p:ph type="title"/>
          </p:nvPr>
        </p:nvSpPr>
        <p:spPr/>
        <p:txBody>
          <a:bodyPr/>
          <a:lstStyle/>
          <a:p>
            <a:r>
              <a:rPr lang="en-US" b="1" dirty="0" err="1">
                <a:solidFill>
                  <a:srgbClr val="002060"/>
                </a:solidFill>
              </a:rPr>
              <a:t>COVID</a:t>
            </a:r>
            <a:r>
              <a:rPr lang="en-US" b="1" dirty="0">
                <a:solidFill>
                  <a:srgbClr val="002060"/>
                </a:solidFill>
              </a:rPr>
              <a:t>-19, Communications, Access, and Impact on Our Communities</a:t>
            </a:r>
          </a:p>
        </p:txBody>
      </p:sp>
      <p:sp>
        <p:nvSpPr>
          <p:cNvPr id="3" name="Content Placeholder 2">
            <a:extLst>
              <a:ext uri="{FF2B5EF4-FFF2-40B4-BE49-F238E27FC236}">
                <a16:creationId xmlns:a16="http://schemas.microsoft.com/office/drawing/2014/main" id="{EA8B8B62-A4B0-48CD-86EF-6C318FBC91E1}"/>
              </a:ext>
            </a:extLst>
          </p:cNvPr>
          <p:cNvSpPr>
            <a:spLocks noGrp="1"/>
          </p:cNvSpPr>
          <p:nvPr>
            <p:ph idx="1"/>
          </p:nvPr>
        </p:nvSpPr>
        <p:spPr>
          <a:xfrm>
            <a:off x="279918" y="2141928"/>
            <a:ext cx="9227976" cy="4361509"/>
          </a:xfrm>
        </p:spPr>
        <p:txBody>
          <a:bodyPr>
            <a:normAutofit fontScale="92500" lnSpcReduction="20000"/>
          </a:bodyPr>
          <a:lstStyle/>
          <a:p>
            <a:pPr marL="0" indent="0">
              <a:buNone/>
            </a:pPr>
            <a:r>
              <a:rPr lang="en-US" sz="1900" b="1" i="1" dirty="0">
                <a:solidFill>
                  <a:schemeClr val="accent2">
                    <a:lumMod val="50000"/>
                  </a:schemeClr>
                </a:solidFill>
              </a:rPr>
              <a:t>Access to affordable broadband is critical as millions of Americans are quarantined at home. </a:t>
            </a:r>
          </a:p>
          <a:p>
            <a:pPr marL="0" indent="0">
              <a:buNone/>
            </a:pPr>
            <a:r>
              <a:rPr lang="en-US" b="1" dirty="0">
                <a:solidFill>
                  <a:schemeClr val="accent2">
                    <a:lumMod val="50000"/>
                  </a:schemeClr>
                </a:solidFill>
              </a:rPr>
              <a:t>	</a:t>
            </a:r>
            <a:r>
              <a:rPr lang="en-US" b="1" u="sng" dirty="0">
                <a:solidFill>
                  <a:schemeClr val="accent2">
                    <a:lumMod val="50000"/>
                  </a:schemeClr>
                </a:solidFill>
              </a:rPr>
              <a:t>Education:</a:t>
            </a:r>
          </a:p>
          <a:p>
            <a:pPr>
              <a:buFont typeface="Wingdings" panose="05000000000000000000" pitchFamily="2" charset="2"/>
              <a:buChar char="q"/>
            </a:pPr>
            <a:r>
              <a:rPr lang="en-US" dirty="0"/>
              <a:t>More than 55 million children are home as a result of </a:t>
            </a:r>
            <a:r>
              <a:rPr lang="en-US" dirty="0" err="1"/>
              <a:t>COVID</a:t>
            </a:r>
            <a:r>
              <a:rPr lang="en-US" dirty="0"/>
              <a:t>-19. </a:t>
            </a:r>
          </a:p>
          <a:p>
            <a:pPr>
              <a:buFont typeface="Wingdings" panose="05000000000000000000" pitchFamily="2" charset="2"/>
              <a:buChar char="q"/>
            </a:pPr>
            <a:r>
              <a:rPr lang="en-US" dirty="0"/>
              <a:t>Schools are transitioning to online learning:</a:t>
            </a:r>
          </a:p>
          <a:p>
            <a:pPr lvl="1">
              <a:buFont typeface="Wingdings" panose="05000000000000000000" pitchFamily="2" charset="2"/>
              <a:buChar char="q"/>
            </a:pPr>
            <a:r>
              <a:rPr lang="en-US" dirty="0"/>
              <a:t>Traffic on educational apps is now up 167%</a:t>
            </a:r>
          </a:p>
          <a:p>
            <a:pPr lvl="1">
              <a:buFont typeface="Wingdings" panose="05000000000000000000" pitchFamily="2" charset="2"/>
              <a:buChar char="q"/>
            </a:pPr>
            <a:r>
              <a:rPr lang="en-US" dirty="0"/>
              <a:t>Number of people using collaboration tools is up 137% - that’s more than double!</a:t>
            </a:r>
          </a:p>
          <a:p>
            <a:pPr>
              <a:buFont typeface="Wingdings" panose="05000000000000000000" pitchFamily="2" charset="2"/>
              <a:buChar char="q"/>
            </a:pPr>
            <a:r>
              <a:rPr lang="en-US" dirty="0"/>
              <a:t>An estimated 18 million school-age children don't have internet at home.</a:t>
            </a:r>
          </a:p>
          <a:p>
            <a:pPr>
              <a:buFont typeface="Wingdings" panose="05000000000000000000" pitchFamily="2" charset="2"/>
              <a:buChar char="q"/>
            </a:pPr>
            <a:r>
              <a:rPr lang="en-US" dirty="0"/>
              <a:t>Families that do have internet must make decisions such as whether to prioritize access for their high school senior or first grader learning to read.</a:t>
            </a:r>
          </a:p>
          <a:p>
            <a:pPr>
              <a:buFont typeface="Wingdings" panose="05000000000000000000" pitchFamily="2" charset="2"/>
              <a:buChar char="q"/>
            </a:pPr>
            <a:r>
              <a:rPr lang="en-US" dirty="0"/>
              <a:t>Some areas are offering wi-fi hotspots in parking lots, and many are still setting them up. Families must weigh risks of placing kids as “sitting ducks” in parking lots with expensive devices.</a:t>
            </a:r>
          </a:p>
          <a:p>
            <a:pPr marL="0" indent="0">
              <a:buNone/>
            </a:pPr>
            <a:r>
              <a:rPr lang="en-US" sz="1900" b="1" i="1" dirty="0">
                <a:solidFill>
                  <a:schemeClr val="accent1">
                    <a:lumMod val="50000"/>
                  </a:schemeClr>
                </a:solidFill>
              </a:rPr>
              <a:t>With many classrooms moving entirely online, the lack of internet access can have a major impact on a student's ability to learn.</a:t>
            </a:r>
          </a:p>
          <a:p>
            <a:endParaRPr lang="en-US" dirty="0"/>
          </a:p>
          <a:p>
            <a:endParaRPr lang="en-US" dirty="0"/>
          </a:p>
        </p:txBody>
      </p:sp>
    </p:spTree>
    <p:extLst>
      <p:ext uri="{BB962C8B-B14F-4D97-AF65-F5344CB8AC3E}">
        <p14:creationId xmlns:p14="http://schemas.microsoft.com/office/powerpoint/2010/main" val="2614685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3D77DB-FB25-4A01-9FBB-087095146079}"/>
              </a:ext>
            </a:extLst>
          </p:cNvPr>
          <p:cNvSpPr>
            <a:spLocks noGrp="1"/>
          </p:cNvSpPr>
          <p:nvPr>
            <p:ph idx="1"/>
          </p:nvPr>
        </p:nvSpPr>
        <p:spPr>
          <a:xfrm>
            <a:off x="677334" y="1499617"/>
            <a:ext cx="9539686" cy="5115787"/>
          </a:xfrm>
        </p:spPr>
        <p:txBody>
          <a:bodyPr>
            <a:normAutofit fontScale="85000" lnSpcReduction="20000"/>
          </a:bodyPr>
          <a:lstStyle/>
          <a:p>
            <a:pPr marL="0" indent="0">
              <a:buNone/>
            </a:pPr>
            <a:r>
              <a:rPr lang="en-US" sz="2100" b="1" i="1" dirty="0">
                <a:solidFill>
                  <a:schemeClr val="accent2">
                    <a:lumMod val="50000"/>
                  </a:schemeClr>
                </a:solidFill>
              </a:rPr>
              <a:t>FCC Chairman </a:t>
            </a:r>
            <a:r>
              <a:rPr lang="en-US" sz="2100" b="1" i="1" dirty="0" err="1">
                <a:solidFill>
                  <a:schemeClr val="accent2">
                    <a:lumMod val="50000"/>
                  </a:schemeClr>
                </a:solidFill>
              </a:rPr>
              <a:t>Ajit</a:t>
            </a:r>
            <a:r>
              <a:rPr lang="en-US" sz="2100" b="1" i="1" dirty="0">
                <a:solidFill>
                  <a:schemeClr val="accent2">
                    <a:lumMod val="50000"/>
                  </a:schemeClr>
                </a:solidFill>
              </a:rPr>
              <a:t> Pai asked broadband and phone service providers to take a pledge to “Keep Americans Connected” to ensure they don’t lose connectivity. </a:t>
            </a:r>
          </a:p>
          <a:p>
            <a:pPr>
              <a:buFont typeface="Wingdings" panose="05000000000000000000" pitchFamily="2" charset="2"/>
              <a:buChar char="q"/>
            </a:pPr>
            <a:endParaRPr lang="en-US" dirty="0"/>
          </a:p>
          <a:p>
            <a:pPr>
              <a:buFont typeface="Wingdings" panose="05000000000000000000" pitchFamily="2" charset="2"/>
              <a:buChar char="q"/>
            </a:pPr>
            <a:endParaRPr lang="en-US" dirty="0"/>
          </a:p>
          <a:p>
            <a:pPr>
              <a:buFont typeface="Wingdings" panose="05000000000000000000" pitchFamily="2" charset="2"/>
              <a:buChar char="q"/>
            </a:pPr>
            <a:endParaRPr lang="en-US" dirty="0"/>
          </a:p>
          <a:p>
            <a:pPr>
              <a:buFont typeface="Wingdings" panose="05000000000000000000" pitchFamily="2" charset="2"/>
              <a:buChar char="q"/>
            </a:pPr>
            <a:endParaRPr lang="en-US" dirty="0"/>
          </a:p>
          <a:p>
            <a:pPr>
              <a:buFont typeface="Wingdings" panose="05000000000000000000" pitchFamily="2" charset="2"/>
              <a:buChar char="q"/>
            </a:pPr>
            <a:endParaRPr lang="en-US" dirty="0"/>
          </a:p>
          <a:p>
            <a:pPr>
              <a:buFont typeface="Wingdings" panose="05000000000000000000" pitchFamily="2" charset="2"/>
              <a:buChar char="q"/>
            </a:pPr>
            <a:endParaRPr lang="en-US" dirty="0"/>
          </a:p>
          <a:p>
            <a:pPr>
              <a:buFont typeface="Wingdings" panose="05000000000000000000" pitchFamily="2" charset="2"/>
              <a:buChar char="q"/>
            </a:pPr>
            <a:endParaRPr lang="en-US" dirty="0"/>
          </a:p>
          <a:p>
            <a:pPr marL="0" indent="0">
              <a:buNone/>
            </a:pPr>
            <a:endParaRPr lang="en-US" dirty="0"/>
          </a:p>
          <a:p>
            <a:pPr>
              <a:buFont typeface="Wingdings" panose="05000000000000000000" pitchFamily="2" charset="2"/>
              <a:buChar char="q"/>
            </a:pPr>
            <a:r>
              <a:rPr lang="en-US" sz="2000" dirty="0"/>
              <a:t>More than </a:t>
            </a:r>
            <a:r>
              <a:rPr lang="en-US" sz="2000" b="1" dirty="0"/>
              <a:t>700</a:t>
            </a:r>
            <a:r>
              <a:rPr lang="en-US" sz="2000" dirty="0"/>
              <a:t> companies and associations have signed the Chairman's pledge.</a:t>
            </a:r>
          </a:p>
          <a:p>
            <a:pPr>
              <a:buFont typeface="Wingdings" panose="05000000000000000000" pitchFamily="2" charset="2"/>
              <a:buChar char="q"/>
            </a:pPr>
            <a:r>
              <a:rPr lang="en-US" sz="2000" dirty="0"/>
              <a:t>Chairman Pai has also urged companies with low-income broadband programs to expand and improve them and those without them to adopt such programs. </a:t>
            </a:r>
          </a:p>
          <a:p>
            <a:pPr>
              <a:buFont typeface="Wingdings" panose="05000000000000000000" pitchFamily="2" charset="2"/>
              <a:buChar char="q"/>
            </a:pPr>
            <a:r>
              <a:rPr lang="en-US" sz="2000" dirty="0"/>
              <a:t>He called on broadband providers to relax their data usage limits in appropriate circumstances and take steps to promote remote learning and telehealth. </a:t>
            </a:r>
          </a:p>
          <a:p>
            <a:pPr>
              <a:buFont typeface="Wingdings" panose="05000000000000000000" pitchFamily="2" charset="2"/>
              <a:buChar char="q"/>
            </a:pPr>
            <a:r>
              <a:rPr lang="en-US" sz="2000" dirty="0"/>
              <a:t>List of companies available here - </a:t>
            </a:r>
            <a:r>
              <a:rPr lang="en-US" sz="2000" u="sng" dirty="0">
                <a:solidFill>
                  <a:schemeClr val="accent2">
                    <a:lumMod val="75000"/>
                  </a:schemeClr>
                </a:solidFill>
                <a:hlinkClick r:id="rId2">
                  <a:extLst>
                    <a:ext uri="{A12FA001-AC4F-418D-AE19-62706E023703}">
                      <ahyp:hlinkClr xmlns:ahyp="http://schemas.microsoft.com/office/drawing/2018/hyperlinkcolor" val="tx"/>
                    </a:ext>
                  </a:extLst>
                </a:hlinkClick>
              </a:rPr>
              <a:t>https://www.fcc.gov/keep-americans-connected</a:t>
            </a:r>
            <a:endParaRPr lang="en-US" sz="2000" u="sng" dirty="0">
              <a:solidFill>
                <a:schemeClr val="accent2">
                  <a:lumMod val="75000"/>
                </a:schemeClr>
              </a:solidFill>
            </a:endParaRPr>
          </a:p>
          <a:p>
            <a:pPr marL="0" indent="0">
              <a:buNone/>
            </a:pPr>
            <a:endParaRPr lang="en-US" dirty="0"/>
          </a:p>
        </p:txBody>
      </p:sp>
      <p:sp>
        <p:nvSpPr>
          <p:cNvPr id="4" name="Title 1">
            <a:extLst>
              <a:ext uri="{FF2B5EF4-FFF2-40B4-BE49-F238E27FC236}">
                <a16:creationId xmlns:a16="http://schemas.microsoft.com/office/drawing/2014/main" id="{D70EEE32-D0B0-4BDF-9540-64500B6FD7ED}"/>
              </a:ext>
            </a:extLst>
          </p:cNvPr>
          <p:cNvSpPr>
            <a:spLocks noGrp="1"/>
          </p:cNvSpPr>
          <p:nvPr>
            <p:ph type="title"/>
          </p:nvPr>
        </p:nvSpPr>
        <p:spPr>
          <a:xfrm>
            <a:off x="677334" y="242596"/>
            <a:ext cx="9720072" cy="1499616"/>
          </a:xfrm>
        </p:spPr>
        <p:txBody>
          <a:bodyPr/>
          <a:lstStyle/>
          <a:p>
            <a:r>
              <a:rPr lang="en-US" b="1" dirty="0">
                <a:solidFill>
                  <a:srgbClr val="002060"/>
                </a:solidFill>
              </a:rPr>
              <a:t>Government and Industry Efforts: </a:t>
            </a:r>
            <a:br>
              <a:rPr lang="en-US" b="1" dirty="0">
                <a:solidFill>
                  <a:srgbClr val="002060"/>
                </a:solidFill>
              </a:rPr>
            </a:br>
            <a:r>
              <a:rPr lang="en-US" b="1" dirty="0">
                <a:solidFill>
                  <a:srgbClr val="002060"/>
                </a:solidFill>
              </a:rPr>
              <a:t>FCC’s Keep Americans Connected Pledge</a:t>
            </a:r>
          </a:p>
        </p:txBody>
      </p:sp>
      <p:pic>
        <p:nvPicPr>
          <p:cNvPr id="5" name="Picture 4">
            <a:extLst>
              <a:ext uri="{FF2B5EF4-FFF2-40B4-BE49-F238E27FC236}">
                <a16:creationId xmlns:a16="http://schemas.microsoft.com/office/drawing/2014/main" id="{68DD39DB-6711-4E72-A423-5D58BB64B4C2}"/>
              </a:ext>
            </a:extLst>
          </p:cNvPr>
          <p:cNvPicPr>
            <a:picLocks noChangeAspect="1"/>
          </p:cNvPicPr>
          <p:nvPr/>
        </p:nvPicPr>
        <p:blipFill>
          <a:blip r:embed="rId3"/>
          <a:stretch>
            <a:fillRect/>
          </a:stretch>
        </p:blipFill>
        <p:spPr>
          <a:xfrm>
            <a:off x="39734" y="2128127"/>
            <a:ext cx="3457687" cy="2229154"/>
          </a:xfrm>
          <a:prstGeom prst="rect">
            <a:avLst/>
          </a:prstGeom>
        </p:spPr>
      </p:pic>
      <p:pic>
        <p:nvPicPr>
          <p:cNvPr id="6" name="Picture 5">
            <a:extLst>
              <a:ext uri="{FF2B5EF4-FFF2-40B4-BE49-F238E27FC236}">
                <a16:creationId xmlns:a16="http://schemas.microsoft.com/office/drawing/2014/main" id="{1E39124A-7A62-4944-9A02-325E6B85AE25}"/>
              </a:ext>
            </a:extLst>
          </p:cNvPr>
          <p:cNvPicPr>
            <a:picLocks noChangeAspect="1"/>
          </p:cNvPicPr>
          <p:nvPr/>
        </p:nvPicPr>
        <p:blipFill>
          <a:blip r:embed="rId4"/>
          <a:stretch>
            <a:fillRect/>
          </a:stretch>
        </p:blipFill>
        <p:spPr>
          <a:xfrm>
            <a:off x="3497421" y="2192344"/>
            <a:ext cx="8201608" cy="2164937"/>
          </a:xfrm>
          <a:prstGeom prst="rect">
            <a:avLst/>
          </a:prstGeom>
        </p:spPr>
      </p:pic>
    </p:spTree>
    <p:extLst>
      <p:ext uri="{BB962C8B-B14F-4D97-AF65-F5344CB8AC3E}">
        <p14:creationId xmlns:p14="http://schemas.microsoft.com/office/powerpoint/2010/main" val="194167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A8B5B-7EC3-439D-A93B-ADD12D0BDE0D}"/>
              </a:ext>
            </a:extLst>
          </p:cNvPr>
          <p:cNvSpPr>
            <a:spLocks noGrp="1"/>
          </p:cNvSpPr>
          <p:nvPr>
            <p:ph type="title"/>
          </p:nvPr>
        </p:nvSpPr>
        <p:spPr/>
        <p:txBody>
          <a:bodyPr/>
          <a:lstStyle/>
          <a:p>
            <a:r>
              <a:rPr lang="en-US" b="1" dirty="0">
                <a:solidFill>
                  <a:srgbClr val="002060"/>
                </a:solidFill>
              </a:rPr>
              <a:t>Examples of Companies’ Initiatives During </a:t>
            </a:r>
            <a:r>
              <a:rPr lang="en-US" b="1" dirty="0" err="1">
                <a:solidFill>
                  <a:srgbClr val="002060"/>
                </a:solidFill>
              </a:rPr>
              <a:t>COVID</a:t>
            </a:r>
            <a:r>
              <a:rPr lang="en-US" b="1" dirty="0">
                <a:solidFill>
                  <a:srgbClr val="002060"/>
                </a:solidFill>
              </a:rPr>
              <a:t>-19</a:t>
            </a:r>
          </a:p>
        </p:txBody>
      </p:sp>
      <p:sp>
        <p:nvSpPr>
          <p:cNvPr id="3" name="Content Placeholder 2">
            <a:extLst>
              <a:ext uri="{FF2B5EF4-FFF2-40B4-BE49-F238E27FC236}">
                <a16:creationId xmlns:a16="http://schemas.microsoft.com/office/drawing/2014/main" id="{C3FF8557-4B1A-44A4-AA38-439E86AE8E5E}"/>
              </a:ext>
            </a:extLst>
          </p:cNvPr>
          <p:cNvSpPr>
            <a:spLocks noGrp="1"/>
          </p:cNvSpPr>
          <p:nvPr>
            <p:ph idx="1"/>
          </p:nvPr>
        </p:nvSpPr>
        <p:spPr>
          <a:xfrm>
            <a:off x="363894" y="1809103"/>
            <a:ext cx="10123714" cy="4110962"/>
          </a:xfrm>
        </p:spPr>
        <p:txBody>
          <a:bodyPr>
            <a:noAutofit/>
          </a:bodyPr>
          <a:lstStyle/>
          <a:p>
            <a:pPr marL="0" indent="0">
              <a:buNone/>
            </a:pPr>
            <a:r>
              <a:rPr lang="en-US" sz="1600" b="1" i="1" dirty="0">
                <a:solidFill>
                  <a:schemeClr val="accent2">
                    <a:lumMod val="50000"/>
                  </a:schemeClr>
                </a:solidFill>
              </a:rPr>
              <a:t>Major companies are going beyond the Keeping Americans Connected Pledge:</a:t>
            </a:r>
          </a:p>
          <a:p>
            <a:pPr>
              <a:buFont typeface="Wingdings" panose="05000000000000000000" pitchFamily="2" charset="2"/>
              <a:buChar char="q"/>
            </a:pPr>
            <a:r>
              <a:rPr lang="en-US" sz="1400" b="1" u="sng" dirty="0">
                <a:solidFill>
                  <a:schemeClr val="accent2">
                    <a:lumMod val="50000"/>
                  </a:schemeClr>
                </a:solidFill>
              </a:rPr>
              <a:t>AT&amp;T:</a:t>
            </a:r>
            <a:r>
              <a:rPr lang="en-US" sz="1400" b="1" dirty="0"/>
              <a:t> </a:t>
            </a:r>
            <a:r>
              <a:rPr lang="en-US" sz="1400" dirty="0"/>
              <a:t>Providing all wireline and wireless home internet customers with unlimited internet data, offering free data plans for certain school-issued tablets for 60 days.</a:t>
            </a:r>
          </a:p>
          <a:p>
            <a:pPr>
              <a:buFont typeface="Wingdings" panose="05000000000000000000" pitchFamily="2" charset="2"/>
              <a:buChar char="q"/>
            </a:pPr>
            <a:r>
              <a:rPr lang="en-US" sz="1400" b="1" u="sng" dirty="0">
                <a:solidFill>
                  <a:schemeClr val="accent2">
                    <a:lumMod val="50000"/>
                  </a:schemeClr>
                </a:solidFill>
              </a:rPr>
              <a:t>Charter:</a:t>
            </a:r>
            <a:r>
              <a:rPr lang="en-US" sz="1400" dirty="0"/>
              <a:t> Offering up to 100 Mbps broadband service for free for 60 days to new households with K-12 and/or college students, waiving installation fees for such households, and providing connectivity upgrades to over two dozen healthcare facilities across the country.</a:t>
            </a:r>
            <a:endParaRPr lang="en-US" sz="1400" b="1" u="sng" dirty="0"/>
          </a:p>
          <a:p>
            <a:pPr>
              <a:buFont typeface="Wingdings" panose="05000000000000000000" pitchFamily="2" charset="2"/>
              <a:buChar char="q"/>
            </a:pPr>
            <a:r>
              <a:rPr lang="en-US" sz="1400" b="1" u="sng" dirty="0">
                <a:solidFill>
                  <a:schemeClr val="accent2">
                    <a:lumMod val="50000"/>
                  </a:schemeClr>
                </a:solidFill>
              </a:rPr>
              <a:t>Comcast:</a:t>
            </a:r>
            <a:r>
              <a:rPr lang="en-US" sz="1400" dirty="0"/>
              <a:t> Increasing broadband speeds for internet Essentials low-income customers from 15 Mbps to 25 Mbps, offering broadband service for free for 60 days to new internet Essentials customers, and offering all customers unlimited data for 60 days.</a:t>
            </a:r>
            <a:endParaRPr lang="en-US" sz="1400" b="1" u="sng" dirty="0"/>
          </a:p>
          <a:p>
            <a:pPr>
              <a:buFont typeface="Wingdings" panose="05000000000000000000" pitchFamily="2" charset="2"/>
              <a:buChar char="q"/>
            </a:pPr>
            <a:r>
              <a:rPr lang="en-US" sz="1400" b="1" u="sng" dirty="0">
                <a:solidFill>
                  <a:schemeClr val="accent2">
                    <a:lumMod val="50000"/>
                  </a:schemeClr>
                </a:solidFill>
              </a:rPr>
              <a:t>T-Mobile and Sprint:</a:t>
            </a:r>
            <a:r>
              <a:rPr lang="en-US" sz="1400" dirty="0"/>
              <a:t> Helped establish connectivity solutions for over 500,000 students across more than 820 schools. Helping with 1Million Project – already connected 350,000 high school students with free home internet connectivity.</a:t>
            </a:r>
          </a:p>
          <a:p>
            <a:pPr>
              <a:buFont typeface="Wingdings" panose="05000000000000000000" pitchFamily="2" charset="2"/>
              <a:buChar char="q"/>
            </a:pPr>
            <a:r>
              <a:rPr lang="en-US" sz="1400" b="1" u="sng" dirty="0">
                <a:solidFill>
                  <a:schemeClr val="accent2">
                    <a:lumMod val="50000"/>
                  </a:schemeClr>
                </a:solidFill>
              </a:rPr>
              <a:t>Univision:</a:t>
            </a:r>
            <a:r>
              <a:rPr lang="en-US" sz="1400" dirty="0"/>
              <a:t> Expanded coverage and aired over 190 hours of news programming, an increase of 30 hours. Focused Sunday night primetime newsmagazine to telling stories of Hispanics impacted by COVID-19. Launched “</a:t>
            </a:r>
            <a:r>
              <a:rPr lang="en-US" sz="1400" dirty="0" err="1"/>
              <a:t>Juntos</a:t>
            </a:r>
            <a:r>
              <a:rPr lang="en-US" sz="1400" dirty="0"/>
              <a:t> </a:t>
            </a:r>
            <a:r>
              <a:rPr lang="en-US" sz="1400" dirty="0" err="1"/>
              <a:t>en</a:t>
            </a:r>
            <a:r>
              <a:rPr lang="en-US" sz="1400" dirty="0"/>
              <a:t> Casa” (Together at Home) to provide information and promote staying at home. </a:t>
            </a:r>
          </a:p>
          <a:p>
            <a:pPr>
              <a:buFont typeface="Wingdings" panose="05000000000000000000" pitchFamily="2" charset="2"/>
              <a:buChar char="q"/>
            </a:pPr>
            <a:r>
              <a:rPr lang="en-US" sz="1400" b="1" u="sng" dirty="0">
                <a:solidFill>
                  <a:schemeClr val="accent2">
                    <a:lumMod val="50000"/>
                  </a:schemeClr>
                </a:solidFill>
              </a:rPr>
              <a:t>Verizon:</a:t>
            </a:r>
            <a:r>
              <a:rPr lang="en-US" sz="1400" dirty="0">
                <a:solidFill>
                  <a:schemeClr val="accent2">
                    <a:lumMod val="50000"/>
                  </a:schemeClr>
                </a:solidFill>
              </a:rPr>
              <a:t> </a:t>
            </a:r>
            <a:r>
              <a:rPr lang="en-US" sz="1400" dirty="0"/>
              <a:t>Voluntarily extending the FCC Pledge until June 30</a:t>
            </a:r>
            <a:r>
              <a:rPr lang="en-US" sz="1400" baseline="30000" dirty="0"/>
              <a:t>th</a:t>
            </a:r>
            <a:r>
              <a:rPr lang="en-US" sz="1400" dirty="0"/>
              <a:t>. Automatically adding 15GB of data for wireless consumers and small businesses. Under the pledge, VZ will neither terminate service nor charge late fees for residential and small business (50 lines or less) customers. </a:t>
            </a:r>
          </a:p>
          <a:p>
            <a:pPr>
              <a:buFont typeface="Wingdings" panose="05000000000000000000" pitchFamily="2" charset="2"/>
              <a:buChar char="q"/>
            </a:pPr>
            <a:r>
              <a:rPr lang="en-US" sz="1400" b="1" u="sng" dirty="0"/>
              <a:t>More details about additional companies:</a:t>
            </a:r>
            <a:r>
              <a:rPr lang="en-US" sz="1400" b="1" dirty="0"/>
              <a:t> </a:t>
            </a:r>
            <a:r>
              <a:rPr lang="en-US" sz="1400" dirty="0">
                <a:solidFill>
                  <a:schemeClr val="accent2">
                    <a:lumMod val="75000"/>
                  </a:schemeClr>
                </a:solidFill>
                <a:hlinkClick r:id="rId2">
                  <a:extLst>
                    <a:ext uri="{A12FA001-AC4F-418D-AE19-62706E023703}">
                      <ahyp:hlinkClr xmlns:ahyp="http://schemas.microsoft.com/office/drawing/2018/hyperlinkcolor" val="tx"/>
                    </a:ext>
                  </a:extLst>
                </a:hlinkClick>
              </a:rPr>
              <a:t>https://www.fcc.gov/companies-pledging-keep-americans-connected-during-pandemic-go-above-and-beyond-call</a:t>
            </a:r>
            <a:endParaRPr lang="en-US" sz="1400" b="1" u="sng" dirty="0">
              <a:solidFill>
                <a:schemeClr val="accent2">
                  <a:lumMod val="75000"/>
                </a:schemeClr>
              </a:solidFill>
            </a:endParaRPr>
          </a:p>
          <a:p>
            <a:pPr>
              <a:buFont typeface="Wingdings" panose="05000000000000000000" pitchFamily="2" charset="2"/>
              <a:buChar char="q"/>
            </a:pPr>
            <a:endParaRPr lang="en-US" sz="1400" dirty="0"/>
          </a:p>
        </p:txBody>
      </p:sp>
    </p:spTree>
    <p:extLst>
      <p:ext uri="{BB962C8B-B14F-4D97-AF65-F5344CB8AC3E}">
        <p14:creationId xmlns:p14="http://schemas.microsoft.com/office/powerpoint/2010/main" val="3007394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0EEE32-D0B0-4BDF-9540-64500B6FD7ED}"/>
              </a:ext>
            </a:extLst>
          </p:cNvPr>
          <p:cNvSpPr>
            <a:spLocks noGrp="1"/>
          </p:cNvSpPr>
          <p:nvPr>
            <p:ph type="title"/>
          </p:nvPr>
        </p:nvSpPr>
        <p:spPr>
          <a:xfrm>
            <a:off x="576259" y="665086"/>
            <a:ext cx="9720072" cy="1499616"/>
          </a:xfrm>
        </p:spPr>
        <p:txBody>
          <a:bodyPr/>
          <a:lstStyle/>
          <a:p>
            <a:r>
              <a:rPr lang="en-US" b="1" dirty="0">
                <a:solidFill>
                  <a:srgbClr val="002060"/>
                </a:solidFill>
              </a:rPr>
              <a:t>Government and Industry Efforts: </a:t>
            </a:r>
            <a:br>
              <a:rPr lang="en-US" b="1" dirty="0">
                <a:solidFill>
                  <a:srgbClr val="002060"/>
                </a:solidFill>
              </a:rPr>
            </a:br>
            <a:r>
              <a:rPr lang="en-US" b="1" dirty="0">
                <a:solidFill>
                  <a:srgbClr val="002060"/>
                </a:solidFill>
              </a:rPr>
              <a:t>FCC’s Telehealth Program</a:t>
            </a:r>
          </a:p>
        </p:txBody>
      </p:sp>
      <p:pic>
        <p:nvPicPr>
          <p:cNvPr id="5" name="Picture 4">
            <a:extLst>
              <a:ext uri="{FF2B5EF4-FFF2-40B4-BE49-F238E27FC236}">
                <a16:creationId xmlns:a16="http://schemas.microsoft.com/office/drawing/2014/main" id="{68DD39DB-6711-4E72-A423-5D58BB64B4C2}"/>
              </a:ext>
            </a:extLst>
          </p:cNvPr>
          <p:cNvPicPr>
            <a:picLocks noChangeAspect="1"/>
          </p:cNvPicPr>
          <p:nvPr/>
        </p:nvPicPr>
        <p:blipFill>
          <a:blip r:embed="rId2"/>
          <a:stretch>
            <a:fillRect/>
          </a:stretch>
        </p:blipFill>
        <p:spPr>
          <a:xfrm>
            <a:off x="9504860" y="1"/>
            <a:ext cx="2702380" cy="1499616"/>
          </a:xfrm>
          <a:prstGeom prst="rect">
            <a:avLst/>
          </a:prstGeom>
        </p:spPr>
      </p:pic>
      <p:sp>
        <p:nvSpPr>
          <p:cNvPr id="8" name="Content Placeholder 2">
            <a:extLst>
              <a:ext uri="{FF2B5EF4-FFF2-40B4-BE49-F238E27FC236}">
                <a16:creationId xmlns:a16="http://schemas.microsoft.com/office/drawing/2014/main" id="{F3801FB5-EAA0-4684-AB0B-581DA560CA03}"/>
              </a:ext>
            </a:extLst>
          </p:cNvPr>
          <p:cNvSpPr>
            <a:spLocks noGrp="1"/>
          </p:cNvSpPr>
          <p:nvPr>
            <p:ph idx="1"/>
          </p:nvPr>
        </p:nvSpPr>
        <p:spPr>
          <a:xfrm>
            <a:off x="576259" y="2164702"/>
            <a:ext cx="9720073" cy="4023360"/>
          </a:xfrm>
        </p:spPr>
        <p:txBody>
          <a:bodyPr/>
          <a:lstStyle/>
          <a:p>
            <a:pPr marL="0" indent="0">
              <a:buNone/>
            </a:pPr>
            <a:r>
              <a:rPr lang="en-US" b="1" i="1" dirty="0">
                <a:solidFill>
                  <a:schemeClr val="accent2">
                    <a:lumMod val="50000"/>
                  </a:schemeClr>
                </a:solidFill>
              </a:rPr>
              <a:t>On April 2, the FCC established a $200 million COVID-19 Telehealth Program.</a:t>
            </a:r>
          </a:p>
          <a:p>
            <a:pPr>
              <a:buFont typeface="Wingdings" panose="05000000000000000000" pitchFamily="2" charset="2"/>
              <a:buChar char="q"/>
            </a:pPr>
            <a:r>
              <a:rPr lang="en-US" u="sng" dirty="0"/>
              <a:t>Goal:</a:t>
            </a:r>
            <a:r>
              <a:rPr lang="en-US" dirty="0"/>
              <a:t> To help healthcare providers – including hospitals, urgent care centers, and doctors’ offices - provide connected care services to patients at their homes or mobile locations in response to the pandemic. </a:t>
            </a:r>
          </a:p>
          <a:p>
            <a:pPr>
              <a:buFont typeface="Wingdings" panose="05000000000000000000" pitchFamily="2" charset="2"/>
              <a:buChar char="q"/>
            </a:pPr>
            <a:r>
              <a:rPr lang="en-US" dirty="0"/>
              <a:t>The Program will provide </a:t>
            </a:r>
            <a:r>
              <a:rPr lang="en-US" b="1" i="1" dirty="0">
                <a:solidFill>
                  <a:schemeClr val="accent2">
                    <a:lumMod val="50000"/>
                  </a:schemeClr>
                </a:solidFill>
              </a:rPr>
              <a:t>immediate support to eligible healthcare providers responding to the pandemic by fully funding their telecommunications services</a:t>
            </a:r>
            <a:r>
              <a:rPr lang="en-US" dirty="0"/>
              <a:t>, information services, and devices necessary to provide critical connected care services. </a:t>
            </a:r>
          </a:p>
          <a:p>
            <a:pPr>
              <a:buFont typeface="Wingdings" panose="05000000000000000000" pitchFamily="2" charset="2"/>
              <a:buChar char="q"/>
            </a:pPr>
            <a:r>
              <a:rPr lang="en-US" dirty="0"/>
              <a:t>Congress appropriated the funds as part of the CARES Act. </a:t>
            </a:r>
          </a:p>
          <a:p>
            <a:pPr>
              <a:buFont typeface="Wingdings" panose="05000000000000000000" pitchFamily="2" charset="2"/>
              <a:buChar char="q"/>
            </a:pPr>
            <a:r>
              <a:rPr lang="en-US" dirty="0"/>
              <a:t>To learn more about eligibility and to submit an application, visit </a:t>
            </a:r>
            <a:r>
              <a:rPr lang="en-US" dirty="0">
                <a:solidFill>
                  <a:schemeClr val="accent2">
                    <a:lumMod val="75000"/>
                  </a:schemeClr>
                </a:solidFill>
                <a:hlinkClick r:id="rId3">
                  <a:extLst>
                    <a:ext uri="{A12FA001-AC4F-418D-AE19-62706E023703}">
                      <ahyp:hlinkClr xmlns:ahyp="http://schemas.microsoft.com/office/drawing/2018/hyperlinkcolor" val="tx"/>
                    </a:ext>
                  </a:extLst>
                </a:hlinkClick>
              </a:rPr>
              <a:t>fcc.gov/covid19telehealth</a:t>
            </a:r>
            <a:r>
              <a:rPr lang="en-US" dirty="0"/>
              <a:t>.</a:t>
            </a:r>
          </a:p>
          <a:p>
            <a:endParaRPr lang="en-US" dirty="0"/>
          </a:p>
        </p:txBody>
      </p:sp>
    </p:spTree>
    <p:extLst>
      <p:ext uri="{BB962C8B-B14F-4D97-AF65-F5344CB8AC3E}">
        <p14:creationId xmlns:p14="http://schemas.microsoft.com/office/powerpoint/2010/main" val="1641500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F60A2-875B-4B2E-829A-B5199343B2BC}"/>
              </a:ext>
            </a:extLst>
          </p:cNvPr>
          <p:cNvSpPr>
            <a:spLocks noGrp="1"/>
          </p:cNvSpPr>
          <p:nvPr>
            <p:ph type="title"/>
          </p:nvPr>
        </p:nvSpPr>
        <p:spPr/>
        <p:txBody>
          <a:bodyPr/>
          <a:lstStyle/>
          <a:p>
            <a:r>
              <a:rPr lang="en-US" b="1" dirty="0">
                <a:solidFill>
                  <a:srgbClr val="002060"/>
                </a:solidFill>
              </a:rPr>
              <a:t>Government and Industry Efforts: Workforce Initiatives in Telecom</a:t>
            </a:r>
          </a:p>
        </p:txBody>
      </p:sp>
      <p:sp>
        <p:nvSpPr>
          <p:cNvPr id="3" name="Content Placeholder 2">
            <a:extLst>
              <a:ext uri="{FF2B5EF4-FFF2-40B4-BE49-F238E27FC236}">
                <a16:creationId xmlns:a16="http://schemas.microsoft.com/office/drawing/2014/main" id="{C0F8ABE7-D027-4DCC-8241-8E5A83789709}"/>
              </a:ext>
            </a:extLst>
          </p:cNvPr>
          <p:cNvSpPr>
            <a:spLocks noGrp="1"/>
          </p:cNvSpPr>
          <p:nvPr>
            <p:ph idx="1"/>
          </p:nvPr>
        </p:nvSpPr>
        <p:spPr>
          <a:xfrm>
            <a:off x="472059" y="1930400"/>
            <a:ext cx="9875589" cy="4666343"/>
          </a:xfrm>
        </p:spPr>
        <p:txBody>
          <a:bodyPr>
            <a:normAutofit fontScale="77500" lnSpcReduction="20000"/>
          </a:bodyPr>
          <a:lstStyle/>
          <a:p>
            <a:pPr marL="0" indent="0">
              <a:buNone/>
            </a:pPr>
            <a:r>
              <a:rPr lang="en-US" sz="2300" b="1" i="1" dirty="0">
                <a:solidFill>
                  <a:schemeClr val="accent2">
                    <a:lumMod val="50000"/>
                  </a:schemeClr>
                </a:solidFill>
              </a:rPr>
              <a:t>Department of Labor Employment and Training Administration (ETA) offers federal grants to states for public employment service programs. </a:t>
            </a:r>
          </a:p>
          <a:p>
            <a:pPr>
              <a:buFont typeface="Wingdings" panose="05000000000000000000" pitchFamily="2" charset="2"/>
              <a:buChar char="q"/>
            </a:pPr>
            <a:r>
              <a:rPr lang="en-US" sz="2000" dirty="0"/>
              <a:t>These services are primarily provided through state and local workforce development systems.</a:t>
            </a:r>
          </a:p>
          <a:p>
            <a:pPr>
              <a:buFont typeface="Wingdings" panose="05000000000000000000" pitchFamily="2" charset="2"/>
              <a:buChar char="q"/>
            </a:pPr>
            <a:r>
              <a:rPr lang="en-US" sz="2000" dirty="0" err="1"/>
              <a:t>DOL</a:t>
            </a:r>
            <a:r>
              <a:rPr lang="en-US" sz="2000" dirty="0"/>
              <a:t> awarded $</a:t>
            </a:r>
            <a:r>
              <a:rPr lang="en-US" sz="2000" dirty="0" err="1"/>
              <a:t>6M</a:t>
            </a:r>
            <a:r>
              <a:rPr lang="en-US" sz="2000" dirty="0"/>
              <a:t> grant to Wireless Infrastructure Association (</a:t>
            </a:r>
            <a:r>
              <a:rPr lang="en-US" sz="2000" dirty="0" err="1"/>
              <a:t>WIA</a:t>
            </a:r>
            <a:r>
              <a:rPr lang="en-US" sz="2000" dirty="0"/>
              <a:t>) to advance workforce development by expanding apprenticeship in the telecom industry.</a:t>
            </a:r>
          </a:p>
          <a:p>
            <a:pPr lvl="1">
              <a:buFont typeface="Wingdings" panose="05000000000000000000" pitchFamily="2" charset="2"/>
              <a:buChar char="q"/>
            </a:pPr>
            <a:r>
              <a:rPr lang="en-US" sz="2000" u="sng" dirty="0"/>
              <a:t>Large public-private partnership:</a:t>
            </a:r>
            <a:r>
              <a:rPr lang="en-US" sz="2000" dirty="0"/>
              <a:t> Initiative will engage a consortium of public and private partners with 33 small and mid-sized employers and partner technical schools committing to create over 5,500 new apprenticeships and pre-apprenticeships.</a:t>
            </a:r>
          </a:p>
          <a:p>
            <a:pPr lvl="1">
              <a:buFont typeface="Wingdings" panose="05000000000000000000" pitchFamily="2" charset="2"/>
              <a:buChar char="q"/>
            </a:pPr>
            <a:r>
              <a:rPr lang="en-US" sz="2000" u="sng" dirty="0"/>
              <a:t>Targets underrepresented populations such as:</a:t>
            </a:r>
            <a:r>
              <a:rPr lang="en-US" sz="2000" dirty="0"/>
              <a:t> veterans; transitioning service members; military spouses; women; people of color; unemployed, underemployed, and incumbent workers; and other underrepresented populations.</a:t>
            </a:r>
          </a:p>
          <a:p>
            <a:pPr>
              <a:buFont typeface="Wingdings" panose="05000000000000000000" pitchFamily="2" charset="2"/>
              <a:buChar char="q"/>
            </a:pPr>
            <a:r>
              <a:rPr lang="en-US" sz="2000" dirty="0"/>
              <a:t>As broadband adoption and use increases, there are many opportunities for new telecom industry jobs that must be filled.</a:t>
            </a:r>
          </a:p>
          <a:p>
            <a:pPr>
              <a:buFont typeface="Wingdings" panose="05000000000000000000" pitchFamily="2" charset="2"/>
              <a:buChar char="q"/>
            </a:pPr>
            <a:r>
              <a:rPr lang="en-US" sz="2000" dirty="0"/>
              <a:t>$100 million is available through </a:t>
            </a:r>
            <a:r>
              <a:rPr lang="en-US" sz="2000" dirty="0" err="1"/>
              <a:t>DOL’s</a:t>
            </a:r>
            <a:r>
              <a:rPr lang="en-US" sz="2000" dirty="0"/>
              <a:t> ETA program, and there is no application deadline.</a:t>
            </a:r>
          </a:p>
          <a:p>
            <a:pPr marL="0" indent="0">
              <a:buNone/>
            </a:pPr>
            <a:r>
              <a:rPr lang="en-US" sz="2100" b="1" i="1" dirty="0"/>
              <a:t>Initiatives that retrain displaced workers, and particularly people of color that work in the hardest-hit industries, are essential in light of the COVID-19 pandemic. </a:t>
            </a:r>
          </a:p>
          <a:p>
            <a:pPr marL="0" indent="0">
              <a:buNone/>
            </a:pPr>
            <a:r>
              <a:rPr lang="en-US" sz="2100" b="1" i="1" dirty="0">
                <a:solidFill>
                  <a:schemeClr val="accent1">
                    <a:lumMod val="50000"/>
                  </a:schemeClr>
                </a:solidFill>
              </a:rPr>
              <a:t>States and localities can work with the private sector to close job gaps.</a:t>
            </a:r>
          </a:p>
        </p:txBody>
      </p:sp>
    </p:spTree>
    <p:extLst>
      <p:ext uri="{BB962C8B-B14F-4D97-AF65-F5344CB8AC3E}">
        <p14:creationId xmlns:p14="http://schemas.microsoft.com/office/powerpoint/2010/main" val="2804502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F60A2-875B-4B2E-829A-B5199343B2BC}"/>
              </a:ext>
            </a:extLst>
          </p:cNvPr>
          <p:cNvSpPr>
            <a:spLocks noGrp="1"/>
          </p:cNvSpPr>
          <p:nvPr>
            <p:ph type="title"/>
          </p:nvPr>
        </p:nvSpPr>
        <p:spPr/>
        <p:txBody>
          <a:bodyPr/>
          <a:lstStyle/>
          <a:p>
            <a:r>
              <a:rPr lang="en-US" b="1" dirty="0">
                <a:solidFill>
                  <a:srgbClr val="002060"/>
                </a:solidFill>
              </a:rPr>
              <a:t>Nonprofit Advocacy: MMTC and Others</a:t>
            </a:r>
          </a:p>
        </p:txBody>
      </p:sp>
      <p:sp>
        <p:nvSpPr>
          <p:cNvPr id="3" name="Content Placeholder 2">
            <a:extLst>
              <a:ext uri="{FF2B5EF4-FFF2-40B4-BE49-F238E27FC236}">
                <a16:creationId xmlns:a16="http://schemas.microsoft.com/office/drawing/2014/main" id="{C0F8ABE7-D027-4DCC-8241-8E5A83789709}"/>
              </a:ext>
            </a:extLst>
          </p:cNvPr>
          <p:cNvSpPr>
            <a:spLocks noGrp="1"/>
          </p:cNvSpPr>
          <p:nvPr>
            <p:ph idx="1"/>
          </p:nvPr>
        </p:nvSpPr>
        <p:spPr>
          <a:xfrm>
            <a:off x="472060" y="1632858"/>
            <a:ext cx="9110480" cy="4659052"/>
          </a:xfrm>
        </p:spPr>
        <p:txBody>
          <a:bodyPr>
            <a:noAutofit/>
          </a:bodyPr>
          <a:lstStyle/>
          <a:p>
            <a:pPr marL="0" indent="0">
              <a:lnSpc>
                <a:spcPct val="80000"/>
              </a:lnSpc>
              <a:buNone/>
            </a:pPr>
            <a:r>
              <a:rPr lang="en-US" b="1" i="1" dirty="0">
                <a:solidFill>
                  <a:schemeClr val="accent2">
                    <a:lumMod val="50000"/>
                  </a:schemeClr>
                </a:solidFill>
              </a:rPr>
              <a:t>Hundreds of nonprofit organizations are working to advocate on behalf of vulnerable communities.</a:t>
            </a:r>
          </a:p>
          <a:p>
            <a:pPr>
              <a:lnSpc>
                <a:spcPct val="80000"/>
              </a:lnSpc>
              <a:buFont typeface="Wingdings" panose="05000000000000000000" pitchFamily="2" charset="2"/>
              <a:buChar char="q"/>
            </a:pPr>
            <a:r>
              <a:rPr lang="en-US" sz="1700" b="1" u="sng" dirty="0">
                <a:solidFill>
                  <a:schemeClr val="accent2">
                    <a:lumMod val="50000"/>
                  </a:schemeClr>
                </a:solidFill>
              </a:rPr>
              <a:t>Lifeline Coalition:</a:t>
            </a:r>
            <a:r>
              <a:rPr lang="en-US" sz="1700" dirty="0"/>
              <a:t> MMTC-led group of 28 national nonprofit organizations filed a letter with the FCC on the Lifeline program.</a:t>
            </a:r>
          </a:p>
          <a:p>
            <a:pPr lvl="1">
              <a:lnSpc>
                <a:spcPct val="80000"/>
              </a:lnSpc>
              <a:buFont typeface="Wingdings" panose="05000000000000000000" pitchFamily="2" charset="2"/>
              <a:buChar char="q"/>
            </a:pPr>
            <a:r>
              <a:rPr lang="en-US" sz="1700" dirty="0"/>
              <a:t>The Lifeline program connects millions of low-income, underserved households to phone and broadband service at a discounted rate.</a:t>
            </a:r>
          </a:p>
          <a:p>
            <a:pPr lvl="1">
              <a:lnSpc>
                <a:spcPct val="80000"/>
              </a:lnSpc>
              <a:buFont typeface="Wingdings" panose="05000000000000000000" pitchFamily="2" charset="2"/>
              <a:buChar char="q"/>
            </a:pPr>
            <a:r>
              <a:rPr lang="en-US" sz="1700" dirty="0"/>
              <a:t>Lifeline is significantly underutilized. Only 10.7 million people were enrolled in the program in 2019 – just 28 percent of those who are eligible. </a:t>
            </a:r>
          </a:p>
          <a:p>
            <a:pPr lvl="1">
              <a:lnSpc>
                <a:spcPct val="80000"/>
              </a:lnSpc>
              <a:buFont typeface="Wingdings" panose="05000000000000000000" pitchFamily="2" charset="2"/>
              <a:buChar char="q"/>
            </a:pPr>
            <a:r>
              <a:rPr lang="en-US" sz="1700" dirty="0"/>
              <a:t>We encourage the FCC to develop and implement a plan that will inform 31 million Americans that they too have a right to be connected.</a:t>
            </a:r>
          </a:p>
          <a:p>
            <a:pPr>
              <a:lnSpc>
                <a:spcPct val="80000"/>
              </a:lnSpc>
              <a:buFont typeface="Wingdings" panose="05000000000000000000" pitchFamily="2" charset="2"/>
              <a:buChar char="q"/>
            </a:pPr>
            <a:r>
              <a:rPr lang="en-US" sz="1700" b="1" u="sng" dirty="0">
                <a:solidFill>
                  <a:schemeClr val="accent2">
                    <a:lumMod val="50000"/>
                  </a:schemeClr>
                </a:solidFill>
              </a:rPr>
              <a:t>Broadband Voucher Proposal:</a:t>
            </a:r>
            <a:r>
              <a:rPr lang="en-US" sz="1700" dirty="0"/>
              <a:t> MMTC is developing another joint letter proposing aggressive efforts to ensure current broadband service subscribers can continue to pay their bills, including a federal voucher program.</a:t>
            </a:r>
          </a:p>
          <a:p>
            <a:pPr>
              <a:lnSpc>
                <a:spcPct val="80000"/>
              </a:lnSpc>
              <a:buFont typeface="Wingdings" panose="05000000000000000000" pitchFamily="2" charset="2"/>
              <a:buChar char="q"/>
            </a:pPr>
            <a:r>
              <a:rPr lang="en-US" sz="1700" b="1" u="sng" dirty="0">
                <a:solidFill>
                  <a:schemeClr val="accent2">
                    <a:lumMod val="50000"/>
                  </a:schemeClr>
                </a:solidFill>
              </a:rPr>
              <a:t>MMTC’s </a:t>
            </a:r>
            <a:r>
              <a:rPr lang="en-US" sz="1700" b="1" u="sng" dirty="0" err="1">
                <a:solidFill>
                  <a:schemeClr val="accent2">
                    <a:lumMod val="50000"/>
                  </a:schemeClr>
                </a:solidFill>
              </a:rPr>
              <a:t>COVID</a:t>
            </a:r>
            <a:r>
              <a:rPr lang="en-US" sz="1700" b="1" u="sng" dirty="0">
                <a:solidFill>
                  <a:schemeClr val="accent2">
                    <a:lumMod val="50000"/>
                  </a:schemeClr>
                </a:solidFill>
              </a:rPr>
              <a:t>-19 Portal:</a:t>
            </a:r>
          </a:p>
          <a:p>
            <a:pPr lvl="1">
              <a:lnSpc>
                <a:spcPct val="80000"/>
              </a:lnSpc>
              <a:buFont typeface="Wingdings" panose="05000000000000000000" pitchFamily="2" charset="2"/>
              <a:buChar char="q"/>
            </a:pPr>
            <a:r>
              <a:rPr lang="en-US" dirty="0"/>
              <a:t>Captures information about MMTC, the FCC, and cable, telecommunications, media, and entertainment industries’ </a:t>
            </a:r>
            <a:r>
              <a:rPr lang="en-US" dirty="0" err="1"/>
              <a:t>COVID</a:t>
            </a:r>
            <a:r>
              <a:rPr lang="en-US" dirty="0"/>
              <a:t>-19 responses. </a:t>
            </a:r>
          </a:p>
          <a:p>
            <a:pPr lvl="1">
              <a:lnSpc>
                <a:spcPct val="80000"/>
              </a:lnSpc>
              <a:buFont typeface="Wingdings" panose="05000000000000000000" pitchFamily="2" charset="2"/>
              <a:buChar char="q"/>
            </a:pPr>
            <a:r>
              <a:rPr lang="en-US" dirty="0"/>
              <a:t>Highlights other information on MMTC’s advocacy around policies to support our nation’s most vulnerable communities and their ability to access lifesaving broadband connections in the wake of </a:t>
            </a:r>
            <a:r>
              <a:rPr lang="en-US" dirty="0" err="1"/>
              <a:t>COVID</a:t>
            </a:r>
            <a:r>
              <a:rPr lang="en-US" dirty="0"/>
              <a:t>-19.</a:t>
            </a:r>
          </a:p>
        </p:txBody>
      </p:sp>
    </p:spTree>
    <p:extLst>
      <p:ext uri="{BB962C8B-B14F-4D97-AF65-F5344CB8AC3E}">
        <p14:creationId xmlns:p14="http://schemas.microsoft.com/office/powerpoint/2010/main" val="397338218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1891</Words>
  <Application>Microsoft Office PowerPoint</Application>
  <PresentationFormat>Widescreen</PresentationFormat>
  <Paragraphs>109</Paragraphs>
  <Slides>11</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Trebuchet MS</vt:lpstr>
      <vt:lpstr>Tw Cen MT</vt:lpstr>
      <vt:lpstr>Wingdings</vt:lpstr>
      <vt:lpstr>Wingdings 3</vt:lpstr>
      <vt:lpstr>Facet</vt:lpstr>
      <vt:lpstr>NALEO Emergency Response Management Virtual Policy Institute: Strong Local Leadership in the Face of  COVID-19</vt:lpstr>
      <vt:lpstr>About MMTC:</vt:lpstr>
      <vt:lpstr>COVID-19: Communications, Access, and Impact on Our Communities</vt:lpstr>
      <vt:lpstr>COVID-19, Communications, Access, and Impact on Our Communities</vt:lpstr>
      <vt:lpstr>Government and Industry Efforts:  FCC’s Keep Americans Connected Pledge</vt:lpstr>
      <vt:lpstr>Examples of Companies’ Initiatives During COVID-19</vt:lpstr>
      <vt:lpstr>Government and Industry Efforts:  FCC’s Telehealth Program</vt:lpstr>
      <vt:lpstr>Government and Industry Efforts: Workforce Initiatives in Telecom</vt:lpstr>
      <vt:lpstr>Nonprofit Advocacy: MMTC and Others</vt:lpstr>
      <vt:lpstr>Nonprofit Advocacy: MMTC and Others</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Advisory Committee on Diversity and Digital Empowerment</dc:title>
  <dc:creator>Marcella Gadson</dc:creator>
  <cp:lastModifiedBy>Marcella Gadson</cp:lastModifiedBy>
  <cp:revision>135</cp:revision>
  <cp:lastPrinted>2020-04-02T13:24:16Z</cp:lastPrinted>
  <dcterms:created xsi:type="dcterms:W3CDTF">2020-04-02T07:32:38Z</dcterms:created>
  <dcterms:modified xsi:type="dcterms:W3CDTF">2020-06-12T15:36:36Z</dcterms:modified>
</cp:coreProperties>
</file>